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9144000"/>
  <p:notesSz cx="6858000" cy="9144000"/>
  <p:embeddedFontLst>
    <p:embeddedFont>
      <p:font typeface="Helvetica Neue"/>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CD32D1-7223-4207-B711-42E8D7DC6E74}">
  <a:tblStyle styleId="{A4CD32D1-7223-4207-B711-42E8D7DC6E7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HelveticaNeue-italic.fntdata"/><Relationship Id="rId10" Type="http://schemas.openxmlformats.org/officeDocument/2006/relationships/slide" Target="slides/slide4.xml"/><Relationship Id="rId32" Type="http://schemas.openxmlformats.org/officeDocument/2006/relationships/font" Target="fonts/HelveticaNeue-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HelveticaNeue-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hello, everyone, my name is Qiaojuan Tu and here are my group members. Do you guys want to introduce </a:t>
            </a:r>
            <a:r>
              <a:rPr lang="en-US"/>
              <a:t>yourself real quick</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Okay, our project topic is “Model Evaluation on Financial Tweets and Stock Trend Prediction”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6" name="Google Shape;8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a93833d086_1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a93833d086_1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From</a:t>
            </a:r>
            <a:r>
              <a:rPr lang="en-US"/>
              <a:t> the confusion </a:t>
            </a:r>
            <a:r>
              <a:rPr lang="en-US"/>
              <a:t>matrix, we can also see that the correctly predicted negative and positive are higher. </a:t>
            </a:r>
            <a:endParaRPr/>
          </a:p>
          <a:p>
            <a:pPr indent="0" lvl="0" marL="0" rtl="0" algn="l">
              <a:spcBef>
                <a:spcPts val="0"/>
              </a:spcBef>
              <a:spcAft>
                <a:spcPts val="0"/>
              </a:spcAft>
              <a:buNone/>
            </a:pPr>
            <a:r>
              <a:rPr lang="en-US"/>
              <a:t>And the model are more accurate on predicting the positive stock trend label.</a:t>
            </a:r>
            <a:endParaRPr/>
          </a:p>
        </p:txBody>
      </p:sp>
      <p:sp>
        <p:nvSpPr>
          <p:cNvPr id="205" name="Google Shape;205;g1a93833d086_1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a93833d086_1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a93833d086_1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top 10 words we get based on the coefficient from Logistic model. </a:t>
            </a:r>
            <a:endParaRPr/>
          </a:p>
          <a:p>
            <a:pPr indent="0" lvl="0" marL="0" rtl="0" algn="l">
              <a:spcBef>
                <a:spcPts val="0"/>
              </a:spcBef>
              <a:spcAft>
                <a:spcPts val="0"/>
              </a:spcAft>
              <a:buNone/>
            </a:pPr>
            <a:r>
              <a:rPr lang="en-US"/>
              <a:t>Some of those words are more related to </a:t>
            </a:r>
            <a:r>
              <a:rPr lang="en-US"/>
              <a:t>financial</a:t>
            </a:r>
            <a:r>
              <a:rPr lang="en-US"/>
              <a:t> content: such as the recess, exchange, buyback for the </a:t>
            </a:r>
            <a:r>
              <a:rPr lang="en-US"/>
              <a:t>positive</a:t>
            </a:r>
            <a:r>
              <a:rPr lang="en-US"/>
              <a:t> coefficient, and sellofff, break, stagflation for the negative coefficient.</a:t>
            </a:r>
            <a:endParaRPr/>
          </a:p>
        </p:txBody>
      </p:sp>
      <p:sp>
        <p:nvSpPr>
          <p:cNvPr id="213" name="Google Shape;213;g1a93833d086_1_1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9eeb83296d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9eeb83296d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Naive Bayes Model has a very similar performance as Logistic model, but its accuracy score is 1% lower than logistic model. </a:t>
            </a:r>
            <a:endParaRPr/>
          </a:p>
          <a:p>
            <a:pPr indent="0" lvl="0" marL="0" rtl="0" algn="l">
              <a:spcBef>
                <a:spcPts val="0"/>
              </a:spcBef>
              <a:spcAft>
                <a:spcPts val="0"/>
              </a:spcAft>
              <a:buNone/>
            </a:pPr>
            <a:r>
              <a:t/>
            </a:r>
            <a:endParaRPr/>
          </a:p>
        </p:txBody>
      </p:sp>
      <p:sp>
        <p:nvSpPr>
          <p:cNvPr id="221" name="Google Shape;221;g19eeb83296d_0_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a93833d086_1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a93833d086_1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for the Naive Bayes Classifier, the F1 Score is also around 65%, but from the Confusion Matrix, we can see that the False Positive is higher than the one in Logistic Regression Model.</a:t>
            </a:r>
            <a:endParaRPr/>
          </a:p>
        </p:txBody>
      </p:sp>
      <p:sp>
        <p:nvSpPr>
          <p:cNvPr id="230" name="Google Shape;230;g1a93833d086_1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941cee798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a941cee798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 chose the </a:t>
            </a:r>
            <a:r>
              <a:rPr lang="en-US"/>
              <a:t>bert the model to do a further study.</a:t>
            </a:r>
            <a:endParaRPr/>
          </a:p>
          <a:p>
            <a:pPr indent="0" lvl="0" marL="0" rtl="0" algn="l">
              <a:spcBef>
                <a:spcPts val="0"/>
              </a:spcBef>
              <a:spcAft>
                <a:spcPts val="0"/>
              </a:spcAft>
              <a:buNone/>
            </a:pPr>
            <a:r>
              <a:rPr lang="en-US"/>
              <a:t>We started from tokenization using </a:t>
            </a:r>
            <a:r>
              <a:rPr lang="en-US"/>
              <a:t>bert-base-uncased tokenizer </a:t>
            </a:r>
            <a:r>
              <a:rPr lang="en-US"/>
              <a:t>, generated input_ids and attention_masks. and merged with labels.</a:t>
            </a:r>
            <a:endParaRPr/>
          </a:p>
          <a:p>
            <a:pPr indent="0" lvl="0" marL="0" rtl="0" algn="l">
              <a:spcBef>
                <a:spcPts val="0"/>
              </a:spcBef>
              <a:spcAft>
                <a:spcPts val="0"/>
              </a:spcAft>
              <a:buNone/>
            </a:pPr>
            <a:r>
              <a:rPr lang="en-US"/>
              <a:t>After that we used batch size of thirty two  to build a dataloader, and load the pretrained model to train it.</a:t>
            </a:r>
            <a:endParaRPr/>
          </a:p>
          <a:p>
            <a:pPr indent="0" lvl="0" marL="0" rtl="0" algn="l">
              <a:spcBef>
                <a:spcPts val="0"/>
              </a:spcBef>
              <a:spcAft>
                <a:spcPts val="0"/>
              </a:spcAft>
              <a:buNone/>
            </a:pPr>
            <a:r>
              <a:rPr lang="en-US"/>
              <a:t>we tried several epoch numbers and chose epochs = 20 and train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During the training, we recorded the hidden states and loss for each epochs for further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last, we use test data to do the model evaluation</a:t>
            </a:r>
            <a:endParaRPr/>
          </a:p>
        </p:txBody>
      </p:sp>
      <p:sp>
        <p:nvSpPr>
          <p:cNvPr id="238" name="Google Shape;238;g1a941cee798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a93833d086_1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a93833d086_1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Here is a </a:t>
            </a:r>
            <a:r>
              <a:rPr lang="en-US"/>
              <a:t>visualization of the hidden states. </a:t>
            </a:r>
            <a:r>
              <a:rPr lang="en-US"/>
              <a:t> </a:t>
            </a:r>
            <a:r>
              <a:rPr lang="en-US"/>
              <a:t>We used a TSNE method to reduce the layer average hidden states from 768 dimensions in each layer to 2 dimension, and draw a scatter plot of it. After filling the scatter points with the ground truth model, we can have a clear view on the hidden states and how the model could separate the classes through the learning. This is the plot for our first epoch. Each data point is the layer average hidden states for one input sentence.</a:t>
            </a:r>
            <a:endParaRPr/>
          </a:p>
          <a:p>
            <a:pPr indent="0" lvl="0" marL="0" rtl="0" algn="l">
              <a:spcBef>
                <a:spcPts val="0"/>
              </a:spcBef>
              <a:spcAft>
                <a:spcPts val="0"/>
              </a:spcAft>
              <a:buNone/>
            </a:pPr>
            <a:r>
              <a:t/>
            </a:r>
            <a:endParaRPr/>
          </a:p>
        </p:txBody>
      </p:sp>
      <p:sp>
        <p:nvSpPr>
          <p:cNvPr id="264" name="Google Shape;264;g1a93833d086_1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93833d086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a93833d086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plot for our last epoch, we can see that the last hidden state here matches the </a:t>
            </a:r>
            <a:r>
              <a:rPr lang="en-US"/>
              <a:t>ground</a:t>
            </a:r>
            <a:r>
              <a:rPr lang="en-US"/>
              <a:t> truth label well. Thus, we </a:t>
            </a:r>
            <a:r>
              <a:rPr lang="en-US"/>
              <a:t>believe our model could </a:t>
            </a:r>
            <a:r>
              <a:rPr lang="en-US"/>
              <a:t>makes a good classification for the training data.</a:t>
            </a:r>
            <a:endParaRPr/>
          </a:p>
        </p:txBody>
      </p:sp>
      <p:sp>
        <p:nvSpPr>
          <p:cNvPr id="272" name="Google Shape;272;g1a93833d086_1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a941cee798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a941cee798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loss scores </a:t>
            </a:r>
            <a:r>
              <a:rPr lang="en-US"/>
              <a:t>confirm</a:t>
            </a:r>
            <a:r>
              <a:rPr lang="en-US"/>
              <a:t> our thought. The is the plot of average loss changing with epochs. We can see that with the increasing of epoch numbers, the average loss decreases. this means the model are learning through traing, and at last, the lost score is very low, which means a good performance on training data.</a:t>
            </a:r>
            <a:endParaRPr/>
          </a:p>
        </p:txBody>
      </p:sp>
      <p:sp>
        <p:nvSpPr>
          <p:cNvPr id="280" name="Google Shape;280;g1a941cee798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a941cee79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a941cee79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study above shows a good </a:t>
            </a:r>
            <a:r>
              <a:rPr lang="en-US"/>
              <a:t>performance</a:t>
            </a:r>
            <a:r>
              <a:rPr lang="en-US"/>
              <a:t> of the model on training data, however, when evaluating the model on the test data, we found that the model doesn’t have a good performance on these new data as we expected. We have metric scores right here, and we can see that the model has a worse performance on testing data compare to our other models.</a:t>
            </a:r>
            <a:endParaRPr/>
          </a:p>
        </p:txBody>
      </p:sp>
      <p:sp>
        <p:nvSpPr>
          <p:cNvPr id="287" name="Google Shape;287;g1a941cee798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a941cee798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a941cee798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bad performance is </a:t>
            </a:r>
            <a:r>
              <a:rPr lang="en-US"/>
              <a:t>surprising</a:t>
            </a:r>
            <a:r>
              <a:rPr lang="en-US"/>
              <a:t> to us. To see the reason, we run a model evaluation after each epochs’ training and store the accuracy and precision. We can see that though our loss decreased a lot, the accuracy and precision did not change too much. This means that though the model learns from the training data set and has a low average loss in the end, the features it learns through the epochs cannot give a good prediction on data outside the training batches. and the model might also have a overfitting</a:t>
            </a:r>
            <a:endParaRPr/>
          </a:p>
        </p:txBody>
      </p:sp>
      <p:sp>
        <p:nvSpPr>
          <p:cNvPr id="295" name="Google Shape;295;g1a941cee798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98d5bdd188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98d5bdd188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Just to give a brief introduction of our topic and talk about what intrigued us to do this project. So before the use of internet, </a:t>
            </a:r>
            <a:r>
              <a:rPr lang="en-US"/>
              <a:t>information</a:t>
            </a:r>
            <a:r>
              <a:rPr lang="en-US"/>
              <a:t> did get to spread that quickly, and </a:t>
            </a:r>
            <a:r>
              <a:rPr lang="en-US"/>
              <a:t>people</a:t>
            </a:r>
            <a:r>
              <a:rPr lang="en-US"/>
              <a:t> gain most of their information of news mostly through newspapers and from other people. With the </a:t>
            </a:r>
            <a:r>
              <a:rPr lang="en-US"/>
              <a:t>development of internet, people gain information more quickly and could react quickly.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Twitter, a popular social media platform, is a valuable source of up-to-date breaking news, alerts, and tips that can inform trading decisions. So basically, a person can monitor twitter for major announcements, such as companies revenue reports, change of interest rates, government policies etc, to make investment decisions.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is a study led by a West Virginia University financial expert, saying posts on the social media platform can influence the stock returns. The following is a great example of proving his statements. So on Nov 10, literally the past month, there is a Fake Verified account tweeted that Eli Lilly,</a:t>
            </a:r>
            <a:r>
              <a:rPr lang="en-US" sz="900"/>
              <a:t> </a:t>
            </a:r>
            <a:r>
              <a:rPr lang="en-US">
                <a:solidFill>
                  <a:srgbClr val="212121"/>
                </a:solidFill>
                <a:highlight>
                  <a:srgbClr val="FFFFFF"/>
                </a:highlight>
                <a:latin typeface="Times New Roman"/>
                <a:ea typeface="Times New Roman"/>
                <a:cs typeface="Times New Roman"/>
                <a:sym typeface="Times New Roman"/>
              </a:rPr>
              <a:t>one of the largest producers of insulin</a:t>
            </a:r>
            <a:r>
              <a:rPr lang="en-US"/>
              <a:t>, will offer free Insulin. The market reacted really quickly, and the next day the stock price dropped nearly 6% and wiped out about billions of dollars of its market cap. This is quite fascinating and interesting to see of how quickly the market reacted to information and news.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US"/>
              <a:t>Before I continue, I want to do a quick a poll. How many of you invest in stock markets right now? And how many of you watch twitter financial news and make investment decisions? Okay, great choice! </a:t>
            </a:r>
            <a:endParaRPr/>
          </a:p>
        </p:txBody>
      </p:sp>
      <p:sp>
        <p:nvSpPr>
          <p:cNvPr id="95" name="Google Shape;95;g198d5bdd188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a941cee798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a941cee798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further check our prediction, we traced back to the original tweets in the test data. Here are some example from the test data:</a:t>
            </a:r>
            <a:endParaRPr/>
          </a:p>
          <a:p>
            <a:pPr indent="0" lvl="0" marL="0" rtl="0" algn="l">
              <a:spcBef>
                <a:spcPts val="0"/>
              </a:spcBef>
              <a:spcAft>
                <a:spcPts val="0"/>
              </a:spcAft>
              <a:buNone/>
            </a:pPr>
            <a:r>
              <a:rPr lang="en-US"/>
              <a:t>we can see that the model can actually make some good predictions over these </a:t>
            </a:r>
            <a:r>
              <a:rPr lang="en-US"/>
              <a:t>straightforward tweets. However, though the tweets are from selected financial tweets, it has some irrelevant tweets, like news about other countries and tweets about blogger’s daily life, and these could become noise for the model and affect the training and testing. This is some work we did so evaluate and modify our bert model, and Yunhan would discuss prediction and conclusion based on our models in the following part</a:t>
            </a:r>
            <a:endParaRPr/>
          </a:p>
        </p:txBody>
      </p:sp>
      <p:sp>
        <p:nvSpPr>
          <p:cNvPr id="303" name="Google Shape;303;g1a941cee798_0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a941cee798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a941cee798_2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600"/>
              <a:t>Here comes the prediction part. </a:t>
            </a:r>
            <a:r>
              <a:rPr lang="en-US" sz="1600"/>
              <a:t>We saved our vectorization and logistics models to a pkl file, which is easy to save and load by the joblib package. This library enables us to save trained sklearn models to binary files and they are easily loadedj back. According to our model evaluation work, the logistic model stands out and we use this as our prediction model, and it is substitutable to other models. This script will ask for a text as input and predict if the index will rise or fall. The prediction script works like this. First, it will load two saved models, and take the text entry cleaned, lementized, stemmed, and, vectorized. Then it send the text matrix to the logistic model znc output its prediction: a rise or fall in the future. Let's see how the sample script work in practice.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Just type in python predict.py, then the script will run by itself. Then it will ask for a text entry. I found two tweets just before the presentation, one from morgan stanley, and one from goldman sachs. We can start with Goldman Sachs' tweets. This tweet is quite positive, and let's see how the script predict.  And the Morgan Stanley's tweet is the opposite.  The script predicted this correctly. What a luck.</a:t>
            </a:r>
            <a:endParaRPr sz="1600"/>
          </a:p>
        </p:txBody>
      </p:sp>
      <p:sp>
        <p:nvSpPr>
          <p:cNvPr id="317" name="Google Shape;317;g1a941cee798_2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a941cee798_2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a941cee798_2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sum, we conclude that tweets are not the great source of predicting future stock indices. Even though, a 60% accuracy model is still better than a random guess, which is quite promising. We suspect the accuracy is not that satisfying caused by, first the tweets are too noisy to draw a serious classification conclusion. We can see that even in our selected accounts, some posts are still quite personal and will not contribute to our model. Second, maybe there is an ideal model, but we have not found it yet. Or the ideal model is a mixture of some models. Third, we are limited by computational power. We see BERT is not learning the correct features under current conditions, but it does not mean further hyperparameter tuning cannot improve its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might do these to further develop this project. First, it is possible to develop a new filter to only keep posts relevant to our model. Or we can use financial reports, or news to substitute tweets as the text input. Second,  We may try to add the NB model to validate the logistic model output. The predicted results of these two models will be collected and used to train an NB based activation function. By combining these, we are expecting further improvement. Lastly, better GPUs will help us fine-tune deep learning models and increase the performance.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All citations are attached in the last page of this slides. One might check the links after the presentation.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38" name="Google Shape;338;g1a941cee798_2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735caaa13a_1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735caaa13a_1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1735caaa13a_1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735caaa13a_1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735caaa13a_1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1735caaa13a_1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98d5bdd188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98d5bdd188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are the two </a:t>
            </a:r>
            <a:r>
              <a:rPr lang="en-US"/>
              <a:t>questions</a:t>
            </a:r>
            <a:r>
              <a:rPr lang="en-US"/>
              <a:t> that we wanted to answer from our project, the </a:t>
            </a:r>
            <a:r>
              <a:rPr lang="en-US"/>
              <a:t>first</a:t>
            </a:r>
            <a:r>
              <a:rPr lang="en-US"/>
              <a:t> one is “Can twitter posts really affect the stock trend?”, and the second one is “Can we build a model based on financial tweets and use to predict the stock index trend?”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goal is to build model on financial tweets to reflect and predict the </a:t>
            </a:r>
            <a:r>
              <a:rPr lang="en-US"/>
              <a:t>stock index prices trend. We will train our model and use to predict the next stock index movement within some time frame. </a:t>
            </a:r>
            <a:endParaRPr/>
          </a:p>
        </p:txBody>
      </p:sp>
      <p:sp>
        <p:nvSpPr>
          <p:cNvPr id="105" name="Google Shape;105;g198d5bdd188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98d5bdd188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98d5bdd188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Here is a quick look of our data: on the top are the two indexes of the stock </a:t>
            </a:r>
            <a:r>
              <a:rPr lang="en-US"/>
              <a:t>market that people generally refer to. Standard &amp; Poor 500, and New York Stock Exchange. The two indexes consists of different group of companies where some of them may overlap. On the bottom is an article that we find, saying these are the 24 best twitter profiles that you have to follow in Finance.  Goldman Sachs and Morgan Stanley are on there so this list looks reliable. So we went ahead and used twitter api to scraped tweets from all of the 24 accounts that they ever tweeted. </a:t>
            </a:r>
            <a:endParaRPr/>
          </a:p>
        </p:txBody>
      </p:sp>
      <p:sp>
        <p:nvSpPr>
          <p:cNvPr id="113" name="Google Shape;113;g198d5bdd188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941cee798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a941cee798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have our raw data and then we did some traditional text processing work. We made the text lowercase, and remove stop words, hyperlinks, email, numbers, extra space, and </a:t>
            </a:r>
            <a:r>
              <a:rPr lang="en-US"/>
              <a:t>punctuation. We tokenized the text, then lemmatize and stem the words. For the index data, we calculated the weekly stock price mean difference and last day difference using the mean of current week minus the mean of previous week. If the number is greater than 0, the label is RISE, if less than 0 it’s a FALL. Then the next step is EDA and modeling and evaluation. </a:t>
            </a:r>
            <a:endParaRPr/>
          </a:p>
        </p:txBody>
      </p:sp>
      <p:sp>
        <p:nvSpPr>
          <p:cNvPr id="129" name="Google Shape;129;g1a941cee798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98d5bdd188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98d5bdd188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Most of the words in our wordcloud is </a:t>
            </a:r>
            <a:r>
              <a:rPr lang="en-US"/>
              <a:t>finance</a:t>
            </a:r>
            <a:r>
              <a:rPr lang="en-US"/>
              <a:t> or </a:t>
            </a:r>
            <a:r>
              <a:rPr lang="en-US"/>
              <a:t>market</a:t>
            </a:r>
            <a:r>
              <a:rPr lang="en-US"/>
              <a:t> related which is good. And it make sense that the timing is important when you invest in stock markets. </a:t>
            </a:r>
            <a:endParaRPr/>
          </a:p>
        </p:txBody>
      </p:sp>
      <p:sp>
        <p:nvSpPr>
          <p:cNvPr id="149" name="Google Shape;149;g198d5bdd188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9eeb83296d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9eeb83296d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19eeb83296d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a93833d086_1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a93833d086_1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As Tina mentioned before, we are going to use pre-processed tweets generated from financial twitter accounts and two label data with different calculation for both SP500 and NYSE data. Then we break the text into words. Here we tried three different tokenizing tool: the plain CountVectorizer, Ngram CountVectorizer and TF-IDF with N-gram CountVectorizer, because we think simply counting frequencies did not yield good results. By comparing three tokenizing tools, we can choose the best possible numerical representation of the text strings for running  models. We choose N-gram to be 1 to 4, because we think 4 can be the most relevant term size to our financial topic.</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We are going to use the tokenizing matrix as input to train and test model.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We choose Logistic model and naive bayes </a:t>
            </a:r>
            <a:r>
              <a:rPr lang="en-US" sz="1100">
                <a:latin typeface="Arial"/>
                <a:ea typeface="Arial"/>
                <a:cs typeface="Arial"/>
                <a:sym typeface="Arial"/>
              </a:rPr>
              <a:t>classifier</a:t>
            </a:r>
            <a:r>
              <a:rPr lang="en-US" sz="1100">
                <a:latin typeface="Arial"/>
                <a:ea typeface="Arial"/>
                <a:cs typeface="Arial"/>
                <a:sym typeface="Arial"/>
              </a:rPr>
              <a:t> as our base model.</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After that, i am going to present the evaluation of these base models.</a:t>
            </a:r>
            <a:endParaRPr/>
          </a:p>
        </p:txBody>
      </p:sp>
      <p:sp>
        <p:nvSpPr>
          <p:cNvPr id="168" name="Google Shape;168;g1a93833d086_1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98d5bdd188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98d5bdd188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Both Naive Bayes and Logistic regression are linear classifiers, Logistic Regression makes a prediction for the probability using a direct functional form while Naive Bayes figures out how the data was generated given the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After we train the data, we found that the TF-IDF  with the weekly_mean_difference label produce the best accuracy for both the logistic and naive bayes model.</a:t>
            </a:r>
            <a:endParaRPr/>
          </a:p>
          <a:p>
            <a:pPr indent="0" lvl="0" marL="0" rtl="0" algn="l">
              <a:spcBef>
                <a:spcPts val="0"/>
              </a:spcBef>
              <a:spcAft>
                <a:spcPts val="0"/>
              </a:spcAft>
              <a:buNone/>
            </a:pPr>
            <a:r>
              <a:rPr lang="en-US"/>
              <a:t>The accuracy for the train data is around 75%, the model is not overfit. And regarding the model quality, our f1-score for the logistic model is 65%, </a:t>
            </a:r>
            <a:r>
              <a:rPr lang="en-US"/>
              <a:t>we are identifying real label</a:t>
            </a:r>
            <a:r>
              <a:rPr lang="en-US"/>
              <a:t>. Our </a:t>
            </a:r>
            <a:r>
              <a:rPr lang="en-US"/>
              <a:t>prediction</a:t>
            </a:r>
            <a:r>
              <a:rPr lang="en-US"/>
              <a:t> on test data are balanced, we don't have high </a:t>
            </a:r>
            <a:r>
              <a:rPr lang="en-US"/>
              <a:t>false positives and false negative.</a:t>
            </a:r>
            <a:r>
              <a:rPr lang="en-US"/>
              <a:t> The accuracy of </a:t>
            </a:r>
            <a:r>
              <a:rPr lang="en-US"/>
              <a:t>prediction</a:t>
            </a:r>
            <a:r>
              <a:rPr lang="en-US"/>
              <a:t> is kind of valid for our test data.</a:t>
            </a:r>
            <a:endParaRPr/>
          </a:p>
        </p:txBody>
      </p:sp>
      <p:sp>
        <p:nvSpPr>
          <p:cNvPr id="195" name="Google Shape;195;g198d5bdd188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427894" y="530103"/>
            <a:ext cx="5267656" cy="1731951"/>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2701"/>
              <a:buFont typeface="Helvetica Neue"/>
              <a:buNone/>
              <a:defRPr b="1" i="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427896" y="2479367"/>
            <a:ext cx="5267655" cy="978607"/>
          </a:xfrm>
          <a:prstGeom prst="rect">
            <a:avLst/>
          </a:prstGeom>
          <a:noFill/>
          <a:ln>
            <a:noFill/>
          </a:ln>
        </p:spPr>
        <p:txBody>
          <a:bodyPr anchorCtr="0" anchor="t" bIns="45700" lIns="91425" spcFirstLastPara="1" rIns="91425" wrap="square" tIns="45700">
            <a:normAutofit/>
          </a:bodyPr>
          <a:lstStyle>
            <a:lvl1pPr lvl="0" algn="l">
              <a:spcBef>
                <a:spcPts val="450"/>
              </a:spcBef>
              <a:spcAft>
                <a:spcPts val="0"/>
              </a:spcAft>
              <a:buClr>
                <a:schemeClr val="lt1"/>
              </a:buClr>
              <a:buSzPts val="2251"/>
              <a:buNone/>
              <a:defRPr b="1" i="0" sz="2251">
                <a:solidFill>
                  <a:schemeClr val="lt1"/>
                </a:solidFill>
                <a:latin typeface="Helvetica Neue"/>
                <a:ea typeface="Helvetica Neue"/>
                <a:cs typeface="Helvetica Neue"/>
                <a:sym typeface="Helvetica Neue"/>
              </a:defRPr>
            </a:lvl1pPr>
            <a:lvl2pPr lvl="1" algn="ctr">
              <a:spcBef>
                <a:spcPts val="420"/>
              </a:spcBef>
              <a:spcAft>
                <a:spcPts val="0"/>
              </a:spcAft>
              <a:buClr>
                <a:srgbClr val="888888"/>
              </a:buClr>
              <a:buSzPts val="2101"/>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19" name="Google Shape;19;p2"/>
          <p:cNvSpPr txBox="1"/>
          <p:nvPr>
            <p:ph idx="12" type="sldNum"/>
          </p:nvPr>
        </p:nvSpPr>
        <p:spPr>
          <a:xfrm>
            <a:off x="427896" y="6124651"/>
            <a:ext cx="3930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1"/>
          <p:cNvSpPr txBox="1"/>
          <p:nvPr>
            <p:ph type="title"/>
          </p:nvPr>
        </p:nvSpPr>
        <p:spPr>
          <a:xfrm>
            <a:off x="213474" y="341769"/>
            <a:ext cx="8686426" cy="87896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002D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1"/>
          <p:cNvSpPr txBox="1"/>
          <p:nvPr>
            <p:ph idx="10" type="dt"/>
          </p:nvPr>
        </p:nvSpPr>
        <p:spPr>
          <a:xfrm>
            <a:off x="457200" y="6356356"/>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6"/>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427896" y="6070861"/>
            <a:ext cx="3930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3"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002D50"/>
              </a:buClr>
              <a:buSzPts val="1500"/>
              <a:buFont typeface="Helvetica Neue"/>
              <a:buNone/>
              <a:defRPr b="1"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6"/>
            <a:ext cx="5111750" cy="5853113"/>
          </a:xfrm>
          <a:prstGeom prst="rect">
            <a:avLst/>
          </a:prstGeom>
          <a:noFill/>
          <a:ln>
            <a:noFill/>
          </a:ln>
        </p:spPr>
        <p:txBody>
          <a:bodyPr anchorCtr="0" anchor="t" bIns="45700" lIns="91425" spcFirstLastPara="1" rIns="91425" wrap="square" tIns="45700">
            <a:normAutofit/>
          </a:bodyPr>
          <a:lstStyle>
            <a:lvl1pPr indent="-381063" lvl="0" marL="457200" algn="l">
              <a:spcBef>
                <a:spcPts val="480"/>
              </a:spcBef>
              <a:spcAft>
                <a:spcPts val="0"/>
              </a:spcAft>
              <a:buClr>
                <a:schemeClr val="dk1"/>
              </a:buClr>
              <a:buSzPts val="2401"/>
              <a:buChar char="•"/>
              <a:defRPr sz="2401"/>
            </a:lvl1pPr>
            <a:lvl2pPr indent="-362013" lvl="1" marL="914400" algn="l">
              <a:spcBef>
                <a:spcPts val="420"/>
              </a:spcBef>
              <a:spcAft>
                <a:spcPts val="0"/>
              </a:spcAft>
              <a:buClr>
                <a:schemeClr val="dk1"/>
              </a:buClr>
              <a:buSzPts val="2101"/>
              <a:buChar char="–"/>
              <a:defRPr sz="2101"/>
            </a:lvl2pPr>
            <a:lvl3pPr indent="-342900" lvl="2" marL="1371600" algn="l">
              <a:spcBef>
                <a:spcPts val="36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67" name="Google Shape;67;p12"/>
          <p:cNvSpPr txBox="1"/>
          <p:nvPr>
            <p:ph idx="2" type="body"/>
          </p:nvPr>
        </p:nvSpPr>
        <p:spPr>
          <a:xfrm>
            <a:off x="457203" y="1435103"/>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10"/>
              </a:spcBef>
              <a:spcAft>
                <a:spcPts val="0"/>
              </a:spcAft>
              <a:buClr>
                <a:schemeClr val="dk1"/>
              </a:buClr>
              <a:buSzPts val="1050"/>
              <a:buNone/>
              <a:defRPr sz="1050"/>
            </a:lvl1pPr>
            <a:lvl2pPr indent="-228600" lvl="1" marL="914400" algn="l">
              <a:spcBef>
                <a:spcPts val="180"/>
              </a:spcBef>
              <a:spcAft>
                <a:spcPts val="0"/>
              </a:spcAft>
              <a:buClr>
                <a:schemeClr val="dk1"/>
              </a:buClr>
              <a:buSzPts val="900"/>
              <a:buNone/>
              <a:defRPr sz="900"/>
            </a:lvl2pPr>
            <a:lvl3pPr indent="-228600" lvl="2" marL="1371600" algn="l">
              <a:spcBef>
                <a:spcPts val="150"/>
              </a:spcBef>
              <a:spcAft>
                <a:spcPts val="0"/>
              </a:spcAft>
              <a:buClr>
                <a:schemeClr val="dk1"/>
              </a:buClr>
              <a:buSzPts val="750"/>
              <a:buNone/>
              <a:defRPr sz="750"/>
            </a:lvl3pPr>
            <a:lvl4pPr indent="-228600" lvl="3" marL="1828800" algn="l">
              <a:spcBef>
                <a:spcPts val="135"/>
              </a:spcBef>
              <a:spcAft>
                <a:spcPts val="0"/>
              </a:spcAft>
              <a:buClr>
                <a:schemeClr val="dk1"/>
              </a:buClr>
              <a:buSzPts val="675"/>
              <a:buNone/>
              <a:defRPr sz="675"/>
            </a:lvl4pPr>
            <a:lvl5pPr indent="-228600" lvl="4" marL="2286000" algn="l">
              <a:spcBef>
                <a:spcPts val="135"/>
              </a:spcBef>
              <a:spcAft>
                <a:spcPts val="0"/>
              </a:spcAft>
              <a:buClr>
                <a:schemeClr val="dk1"/>
              </a:buClr>
              <a:buSzPts val="675"/>
              <a:buNone/>
              <a:defRPr sz="675"/>
            </a:lvl5pPr>
            <a:lvl6pPr indent="-228600" lvl="5" marL="2743200" algn="l">
              <a:spcBef>
                <a:spcPts val="135"/>
              </a:spcBef>
              <a:spcAft>
                <a:spcPts val="0"/>
              </a:spcAft>
              <a:buClr>
                <a:schemeClr val="dk1"/>
              </a:buClr>
              <a:buSzPts val="675"/>
              <a:buNone/>
              <a:defRPr sz="675"/>
            </a:lvl6pPr>
            <a:lvl7pPr indent="-228600" lvl="6" marL="3200400" algn="l">
              <a:spcBef>
                <a:spcPts val="135"/>
              </a:spcBef>
              <a:spcAft>
                <a:spcPts val="0"/>
              </a:spcAft>
              <a:buClr>
                <a:schemeClr val="dk1"/>
              </a:buClr>
              <a:buSzPts val="675"/>
              <a:buNone/>
              <a:defRPr sz="675"/>
            </a:lvl7pPr>
            <a:lvl8pPr indent="-228600" lvl="7" marL="3657600" algn="l">
              <a:spcBef>
                <a:spcPts val="135"/>
              </a:spcBef>
              <a:spcAft>
                <a:spcPts val="0"/>
              </a:spcAft>
              <a:buClr>
                <a:schemeClr val="dk1"/>
              </a:buClr>
              <a:buSzPts val="675"/>
              <a:buNone/>
              <a:defRPr sz="675"/>
            </a:lvl8pPr>
            <a:lvl9pPr indent="-228600" lvl="8" marL="4114800" algn="l">
              <a:spcBef>
                <a:spcPts val="135"/>
              </a:spcBef>
              <a:spcAft>
                <a:spcPts val="0"/>
              </a:spcAft>
              <a:buClr>
                <a:schemeClr val="dk1"/>
              </a:buClr>
              <a:buSzPts val="675"/>
              <a:buNone/>
              <a:defRPr sz="675"/>
            </a:lvl9pPr>
          </a:lstStyle>
          <a:p/>
        </p:txBody>
      </p:sp>
      <p:sp>
        <p:nvSpPr>
          <p:cNvPr id="68" name="Google Shape;68;p12"/>
          <p:cNvSpPr txBox="1"/>
          <p:nvPr>
            <p:ph idx="10" type="dt"/>
          </p:nvPr>
        </p:nvSpPr>
        <p:spPr>
          <a:xfrm>
            <a:off x="457200" y="6356356"/>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6"/>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427896" y="6070861"/>
            <a:ext cx="3930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3"/>
          <p:cNvSpPr txBox="1"/>
          <p:nvPr>
            <p:ph type="title"/>
          </p:nvPr>
        </p:nvSpPr>
        <p:spPr>
          <a:xfrm>
            <a:off x="213474" y="341769"/>
            <a:ext cx="8686426" cy="87896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002D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txBox="1"/>
          <p:nvPr>
            <p:ph idx="1" type="body"/>
          </p:nvPr>
        </p:nvSpPr>
        <p:spPr>
          <a:xfrm rot="5400000">
            <a:off x="2425331" y="-872990"/>
            <a:ext cx="4262712" cy="8686426"/>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3"/>
          <p:cNvSpPr txBox="1"/>
          <p:nvPr>
            <p:ph idx="10" type="dt"/>
          </p:nvPr>
        </p:nvSpPr>
        <p:spPr>
          <a:xfrm>
            <a:off x="457200" y="6356356"/>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1" type="ftr"/>
          </p:nvPr>
        </p:nvSpPr>
        <p:spPr>
          <a:xfrm>
            <a:off x="3124200" y="6356356"/>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2" type="sldNum"/>
          </p:nvPr>
        </p:nvSpPr>
        <p:spPr>
          <a:xfrm>
            <a:off x="427896" y="6070861"/>
            <a:ext cx="3930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4"/>
          <p:cNvSpPr txBox="1"/>
          <p:nvPr>
            <p:ph type="title"/>
          </p:nvPr>
        </p:nvSpPr>
        <p:spPr>
          <a:xfrm rot="5400000">
            <a:off x="4732337" y="2171707"/>
            <a:ext cx="5851525" cy="20574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002D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4"/>
          <p:cNvSpPr txBox="1"/>
          <p:nvPr>
            <p:ph idx="1" type="body"/>
          </p:nvPr>
        </p:nvSpPr>
        <p:spPr>
          <a:xfrm rot="5400000">
            <a:off x="541338" y="190507"/>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4"/>
          <p:cNvSpPr txBox="1"/>
          <p:nvPr>
            <p:ph idx="10" type="dt"/>
          </p:nvPr>
        </p:nvSpPr>
        <p:spPr>
          <a:xfrm>
            <a:off x="457200" y="6356356"/>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1" type="ftr"/>
          </p:nvPr>
        </p:nvSpPr>
        <p:spPr>
          <a:xfrm>
            <a:off x="3124200" y="6356356"/>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2" type="sldNum"/>
          </p:nvPr>
        </p:nvSpPr>
        <p:spPr>
          <a:xfrm>
            <a:off x="427896" y="6070861"/>
            <a:ext cx="3930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3"/>
          <p:cNvSpPr txBox="1"/>
          <p:nvPr>
            <p:ph idx="10" type="dt"/>
          </p:nvPr>
        </p:nvSpPr>
        <p:spPr>
          <a:xfrm>
            <a:off x="457200" y="6356356"/>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3124200" y="6356356"/>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427896" y="6070861"/>
            <a:ext cx="3930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 name="Shape 24"/>
        <p:cNvGrpSpPr/>
        <p:nvPr/>
      </p:nvGrpSpPr>
      <p:grpSpPr>
        <a:xfrm>
          <a:off x="0" y="0"/>
          <a:ext cx="0" cy="0"/>
          <a:chOff x="0" y="0"/>
          <a:chExt cx="0" cy="0"/>
        </a:xfrm>
      </p:grpSpPr>
      <p:sp>
        <p:nvSpPr>
          <p:cNvPr id="25" name="Google Shape;25;p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002D50"/>
              </a:buClr>
              <a:buSzPts val="1500"/>
              <a:buFont typeface="Helvetica Neue"/>
              <a:buNone/>
              <a:defRPr b="1"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p:nvPr>
            <p:ph idx="2" type="pic"/>
          </p:nvPr>
        </p:nvSpPr>
        <p:spPr>
          <a:xfrm>
            <a:off x="1792288" y="612775"/>
            <a:ext cx="5486400" cy="4114800"/>
          </a:xfrm>
          <a:prstGeom prst="rect">
            <a:avLst/>
          </a:prstGeom>
          <a:noFill/>
          <a:ln>
            <a:noFill/>
          </a:ln>
        </p:spPr>
      </p:sp>
      <p:sp>
        <p:nvSpPr>
          <p:cNvPr id="27" name="Google Shape;27;p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10"/>
              </a:spcBef>
              <a:spcAft>
                <a:spcPts val="0"/>
              </a:spcAft>
              <a:buClr>
                <a:schemeClr val="dk1"/>
              </a:buClr>
              <a:buSzPts val="1050"/>
              <a:buNone/>
              <a:defRPr sz="1050"/>
            </a:lvl1pPr>
            <a:lvl2pPr indent="-228600" lvl="1" marL="914400" algn="l">
              <a:spcBef>
                <a:spcPts val="180"/>
              </a:spcBef>
              <a:spcAft>
                <a:spcPts val="0"/>
              </a:spcAft>
              <a:buClr>
                <a:schemeClr val="dk1"/>
              </a:buClr>
              <a:buSzPts val="900"/>
              <a:buNone/>
              <a:defRPr sz="900"/>
            </a:lvl2pPr>
            <a:lvl3pPr indent="-228600" lvl="2" marL="1371600" algn="l">
              <a:spcBef>
                <a:spcPts val="150"/>
              </a:spcBef>
              <a:spcAft>
                <a:spcPts val="0"/>
              </a:spcAft>
              <a:buClr>
                <a:schemeClr val="dk1"/>
              </a:buClr>
              <a:buSzPts val="750"/>
              <a:buNone/>
              <a:defRPr sz="750"/>
            </a:lvl3pPr>
            <a:lvl4pPr indent="-228600" lvl="3" marL="1828800" algn="l">
              <a:spcBef>
                <a:spcPts val="135"/>
              </a:spcBef>
              <a:spcAft>
                <a:spcPts val="0"/>
              </a:spcAft>
              <a:buClr>
                <a:schemeClr val="dk1"/>
              </a:buClr>
              <a:buSzPts val="675"/>
              <a:buNone/>
              <a:defRPr sz="675"/>
            </a:lvl4pPr>
            <a:lvl5pPr indent="-228600" lvl="4" marL="2286000" algn="l">
              <a:spcBef>
                <a:spcPts val="135"/>
              </a:spcBef>
              <a:spcAft>
                <a:spcPts val="0"/>
              </a:spcAft>
              <a:buClr>
                <a:schemeClr val="dk1"/>
              </a:buClr>
              <a:buSzPts val="675"/>
              <a:buNone/>
              <a:defRPr sz="675"/>
            </a:lvl5pPr>
            <a:lvl6pPr indent="-228600" lvl="5" marL="2743200" algn="l">
              <a:spcBef>
                <a:spcPts val="135"/>
              </a:spcBef>
              <a:spcAft>
                <a:spcPts val="0"/>
              </a:spcAft>
              <a:buClr>
                <a:schemeClr val="dk1"/>
              </a:buClr>
              <a:buSzPts val="675"/>
              <a:buNone/>
              <a:defRPr sz="675"/>
            </a:lvl6pPr>
            <a:lvl7pPr indent="-228600" lvl="6" marL="3200400" algn="l">
              <a:spcBef>
                <a:spcPts val="135"/>
              </a:spcBef>
              <a:spcAft>
                <a:spcPts val="0"/>
              </a:spcAft>
              <a:buClr>
                <a:schemeClr val="dk1"/>
              </a:buClr>
              <a:buSzPts val="675"/>
              <a:buNone/>
              <a:defRPr sz="675"/>
            </a:lvl7pPr>
            <a:lvl8pPr indent="-228600" lvl="7" marL="3657600" algn="l">
              <a:spcBef>
                <a:spcPts val="135"/>
              </a:spcBef>
              <a:spcAft>
                <a:spcPts val="0"/>
              </a:spcAft>
              <a:buClr>
                <a:schemeClr val="dk1"/>
              </a:buClr>
              <a:buSzPts val="675"/>
              <a:buNone/>
              <a:defRPr sz="675"/>
            </a:lvl8pPr>
            <a:lvl9pPr indent="-228600" lvl="8" marL="4114800" algn="l">
              <a:spcBef>
                <a:spcPts val="135"/>
              </a:spcBef>
              <a:spcAft>
                <a:spcPts val="0"/>
              </a:spcAft>
              <a:buClr>
                <a:schemeClr val="dk1"/>
              </a:buClr>
              <a:buSzPts val="675"/>
              <a:buNone/>
              <a:defRPr sz="675"/>
            </a:lvl9pPr>
          </a:lstStyle>
          <a:p/>
        </p:txBody>
      </p:sp>
      <p:sp>
        <p:nvSpPr>
          <p:cNvPr id="28" name="Google Shape;28;p4"/>
          <p:cNvSpPr txBox="1"/>
          <p:nvPr>
            <p:ph idx="10" type="dt"/>
          </p:nvPr>
        </p:nvSpPr>
        <p:spPr>
          <a:xfrm>
            <a:off x="457200" y="6356356"/>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1" type="ftr"/>
          </p:nvPr>
        </p:nvSpPr>
        <p:spPr>
          <a:xfrm>
            <a:off x="3124200" y="6356356"/>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4"/>
          <p:cNvSpPr txBox="1"/>
          <p:nvPr>
            <p:ph idx="12" type="sldNum"/>
          </p:nvPr>
        </p:nvSpPr>
        <p:spPr>
          <a:xfrm>
            <a:off x="427896" y="6070861"/>
            <a:ext cx="3930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5"/>
          <p:cNvSpPr txBox="1"/>
          <p:nvPr>
            <p:ph type="title"/>
          </p:nvPr>
        </p:nvSpPr>
        <p:spPr>
          <a:xfrm>
            <a:off x="213474" y="341769"/>
            <a:ext cx="8686426" cy="87896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002D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213474" y="1338867"/>
            <a:ext cx="8686426" cy="426271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6"/>
          <p:cNvSpPr txBox="1"/>
          <p:nvPr>
            <p:ph type="title"/>
          </p:nvPr>
        </p:nvSpPr>
        <p:spPr>
          <a:xfrm>
            <a:off x="722313" y="4406906"/>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002D50"/>
              </a:buClr>
              <a:buSzPts val="3001"/>
              <a:buFont typeface="Helvetica Neue"/>
              <a:buNone/>
              <a:defRPr b="1" sz="300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300"/>
              </a:spcBef>
              <a:spcAft>
                <a:spcPts val="0"/>
              </a:spcAft>
              <a:buClr>
                <a:srgbClr val="888888"/>
              </a:buClr>
              <a:buSzPts val="1500"/>
              <a:buNone/>
              <a:defRPr sz="1500">
                <a:solidFill>
                  <a:srgbClr val="888888"/>
                </a:solidFill>
              </a:defRPr>
            </a:lvl1pPr>
            <a:lvl2pPr indent="-228600" lvl="1" marL="914400" algn="l">
              <a:spcBef>
                <a:spcPts val="270"/>
              </a:spcBef>
              <a:spcAft>
                <a:spcPts val="0"/>
              </a:spcAft>
              <a:buClr>
                <a:srgbClr val="888888"/>
              </a:buClr>
              <a:buSzPts val="1350"/>
              <a:buNone/>
              <a:defRPr sz="1350">
                <a:solidFill>
                  <a:srgbClr val="888888"/>
                </a:solidFill>
              </a:defRPr>
            </a:lvl2pPr>
            <a:lvl3pPr indent="-228600" lvl="2" marL="1371600" algn="l">
              <a:spcBef>
                <a:spcPts val="240"/>
              </a:spcBef>
              <a:spcAft>
                <a:spcPts val="0"/>
              </a:spcAft>
              <a:buClr>
                <a:srgbClr val="888888"/>
              </a:buClr>
              <a:buSzPts val="1200"/>
              <a:buNone/>
              <a:defRPr sz="1200">
                <a:solidFill>
                  <a:srgbClr val="888888"/>
                </a:solidFill>
              </a:defRPr>
            </a:lvl3pPr>
            <a:lvl4pPr indent="-228600" lvl="3" marL="1828800" algn="l">
              <a:spcBef>
                <a:spcPts val="210"/>
              </a:spcBef>
              <a:spcAft>
                <a:spcPts val="0"/>
              </a:spcAft>
              <a:buClr>
                <a:srgbClr val="888888"/>
              </a:buClr>
              <a:buSzPts val="1050"/>
              <a:buNone/>
              <a:defRPr sz="1050">
                <a:solidFill>
                  <a:srgbClr val="888888"/>
                </a:solidFill>
              </a:defRPr>
            </a:lvl4pPr>
            <a:lvl5pPr indent="-228600" lvl="4" marL="2286000" algn="l">
              <a:spcBef>
                <a:spcPts val="210"/>
              </a:spcBef>
              <a:spcAft>
                <a:spcPts val="0"/>
              </a:spcAft>
              <a:buClr>
                <a:srgbClr val="888888"/>
              </a:buClr>
              <a:buSzPts val="1050"/>
              <a:buNone/>
              <a:defRPr sz="1050">
                <a:solidFill>
                  <a:srgbClr val="888888"/>
                </a:solidFill>
              </a:defRPr>
            </a:lvl5pPr>
            <a:lvl6pPr indent="-228600" lvl="5" marL="2743200" algn="l">
              <a:spcBef>
                <a:spcPts val="210"/>
              </a:spcBef>
              <a:spcAft>
                <a:spcPts val="0"/>
              </a:spcAft>
              <a:buClr>
                <a:srgbClr val="888888"/>
              </a:buClr>
              <a:buSzPts val="1050"/>
              <a:buNone/>
              <a:defRPr sz="1050">
                <a:solidFill>
                  <a:srgbClr val="888888"/>
                </a:solidFill>
              </a:defRPr>
            </a:lvl6pPr>
            <a:lvl7pPr indent="-228600" lvl="6" marL="3200400" algn="l">
              <a:spcBef>
                <a:spcPts val="210"/>
              </a:spcBef>
              <a:spcAft>
                <a:spcPts val="0"/>
              </a:spcAft>
              <a:buClr>
                <a:srgbClr val="888888"/>
              </a:buClr>
              <a:buSzPts val="1050"/>
              <a:buNone/>
              <a:defRPr sz="1050">
                <a:solidFill>
                  <a:srgbClr val="888888"/>
                </a:solidFill>
              </a:defRPr>
            </a:lvl7pPr>
            <a:lvl8pPr indent="-228600" lvl="7" marL="3657600" algn="l">
              <a:spcBef>
                <a:spcPts val="210"/>
              </a:spcBef>
              <a:spcAft>
                <a:spcPts val="0"/>
              </a:spcAft>
              <a:buClr>
                <a:srgbClr val="888888"/>
              </a:buClr>
              <a:buSzPts val="1050"/>
              <a:buNone/>
              <a:defRPr sz="1050">
                <a:solidFill>
                  <a:srgbClr val="888888"/>
                </a:solidFill>
              </a:defRPr>
            </a:lvl8pPr>
            <a:lvl9pPr indent="-228600" lvl="8" marL="4114800" algn="l">
              <a:spcBef>
                <a:spcPts val="210"/>
              </a:spcBef>
              <a:spcAft>
                <a:spcPts val="0"/>
              </a:spcAft>
              <a:buClr>
                <a:srgbClr val="888888"/>
              </a:buClr>
              <a:buSzPts val="1050"/>
              <a:buNone/>
              <a:defRPr sz="1050">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37" name="Shape 37"/>
        <p:cNvGrpSpPr/>
        <p:nvPr/>
      </p:nvGrpSpPr>
      <p:grpSpPr>
        <a:xfrm>
          <a:off x="0" y="0"/>
          <a:ext cx="0" cy="0"/>
          <a:chOff x="0" y="0"/>
          <a:chExt cx="0" cy="0"/>
        </a:xfrm>
      </p:grpSpPr>
      <p:sp>
        <p:nvSpPr>
          <p:cNvPr id="38" name="Google Shape;38;p7"/>
          <p:cNvSpPr txBox="1"/>
          <p:nvPr>
            <p:ph type="title"/>
          </p:nvPr>
        </p:nvSpPr>
        <p:spPr>
          <a:xfrm>
            <a:off x="213474" y="341769"/>
            <a:ext cx="8686426" cy="87896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002D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
          <p:cNvSpPr txBox="1"/>
          <p:nvPr>
            <p:ph idx="12" type="sldNum"/>
          </p:nvPr>
        </p:nvSpPr>
        <p:spPr>
          <a:xfrm>
            <a:off x="427896" y="6070861"/>
            <a:ext cx="3930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0" name="Shape 40"/>
        <p:cNvGrpSpPr/>
        <p:nvPr/>
      </p:nvGrpSpPr>
      <p:grpSpPr>
        <a:xfrm>
          <a:off x="0" y="0"/>
          <a:ext cx="0" cy="0"/>
          <a:chOff x="0" y="0"/>
          <a:chExt cx="0" cy="0"/>
        </a:xfrm>
      </p:grpSpPr>
      <p:sp>
        <p:nvSpPr>
          <p:cNvPr id="41" name="Google Shape;41;p8"/>
          <p:cNvSpPr txBox="1"/>
          <p:nvPr>
            <p:ph type="title"/>
          </p:nvPr>
        </p:nvSpPr>
        <p:spPr>
          <a:xfrm>
            <a:off x="213474" y="341769"/>
            <a:ext cx="8686426" cy="87896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002D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8"/>
          <p:cNvSpPr txBox="1"/>
          <p:nvPr>
            <p:ph idx="12" type="sldNum"/>
          </p:nvPr>
        </p:nvSpPr>
        <p:spPr>
          <a:xfrm>
            <a:off x="427896" y="6070861"/>
            <a:ext cx="3930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9"/>
          <p:cNvSpPr txBox="1"/>
          <p:nvPr>
            <p:ph type="title"/>
          </p:nvPr>
        </p:nvSpPr>
        <p:spPr>
          <a:xfrm>
            <a:off x="213474" y="341769"/>
            <a:ext cx="8686426" cy="87896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002D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9"/>
          <p:cNvSpPr txBox="1"/>
          <p:nvPr>
            <p:ph idx="1" type="body"/>
          </p:nvPr>
        </p:nvSpPr>
        <p:spPr>
          <a:xfrm>
            <a:off x="457200" y="1600206"/>
            <a:ext cx="4038600" cy="4525963"/>
          </a:xfrm>
          <a:prstGeom prst="rect">
            <a:avLst/>
          </a:prstGeom>
          <a:noFill/>
          <a:ln>
            <a:noFill/>
          </a:ln>
        </p:spPr>
        <p:txBody>
          <a:bodyPr anchorCtr="0" anchor="t" bIns="45700" lIns="91425" spcFirstLastPara="1" rIns="91425" wrap="square" tIns="45700">
            <a:normAutofit/>
          </a:bodyPr>
          <a:lstStyle>
            <a:lvl1pPr indent="-362013" lvl="0" marL="457200" algn="l">
              <a:spcBef>
                <a:spcPts val="420"/>
              </a:spcBef>
              <a:spcAft>
                <a:spcPts val="0"/>
              </a:spcAft>
              <a:buClr>
                <a:schemeClr val="dk1"/>
              </a:buClr>
              <a:buSzPts val="2101"/>
              <a:buChar char="•"/>
              <a:defRPr sz="2101"/>
            </a:lvl1pPr>
            <a:lvl2pPr indent="-342900" lvl="1" marL="914400" algn="l">
              <a:spcBef>
                <a:spcPts val="36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46" name="Google Shape;46;p9"/>
          <p:cNvSpPr txBox="1"/>
          <p:nvPr>
            <p:ph idx="2" type="body"/>
          </p:nvPr>
        </p:nvSpPr>
        <p:spPr>
          <a:xfrm>
            <a:off x="4648200" y="1600206"/>
            <a:ext cx="4038600" cy="4525963"/>
          </a:xfrm>
          <a:prstGeom prst="rect">
            <a:avLst/>
          </a:prstGeom>
          <a:noFill/>
          <a:ln>
            <a:noFill/>
          </a:ln>
        </p:spPr>
        <p:txBody>
          <a:bodyPr anchorCtr="0" anchor="t" bIns="45700" lIns="91425" spcFirstLastPara="1" rIns="91425" wrap="square" tIns="45700">
            <a:normAutofit/>
          </a:bodyPr>
          <a:lstStyle>
            <a:lvl1pPr indent="-362013" lvl="0" marL="457200" algn="l">
              <a:spcBef>
                <a:spcPts val="420"/>
              </a:spcBef>
              <a:spcAft>
                <a:spcPts val="0"/>
              </a:spcAft>
              <a:buClr>
                <a:schemeClr val="dk1"/>
              </a:buClr>
              <a:buSzPts val="2101"/>
              <a:buChar char="•"/>
              <a:defRPr sz="2101"/>
            </a:lvl1pPr>
            <a:lvl2pPr indent="-342900" lvl="1" marL="914400" algn="l">
              <a:spcBef>
                <a:spcPts val="36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47" name="Google Shape;47;p9"/>
          <p:cNvSpPr txBox="1"/>
          <p:nvPr>
            <p:ph idx="10" type="dt"/>
          </p:nvPr>
        </p:nvSpPr>
        <p:spPr>
          <a:xfrm>
            <a:off x="457200" y="6356356"/>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9"/>
          <p:cNvSpPr txBox="1"/>
          <p:nvPr>
            <p:ph idx="11" type="ftr"/>
          </p:nvPr>
        </p:nvSpPr>
        <p:spPr>
          <a:xfrm>
            <a:off x="3124200" y="6356356"/>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9"/>
          <p:cNvSpPr txBox="1"/>
          <p:nvPr>
            <p:ph idx="12" type="sldNum"/>
          </p:nvPr>
        </p:nvSpPr>
        <p:spPr>
          <a:xfrm>
            <a:off x="427896" y="6070861"/>
            <a:ext cx="3930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10"/>
          <p:cNvSpPr txBox="1"/>
          <p:nvPr>
            <p:ph type="title"/>
          </p:nvPr>
        </p:nvSpPr>
        <p:spPr>
          <a:xfrm>
            <a:off x="213474" y="341769"/>
            <a:ext cx="8686426" cy="87896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002D50"/>
              </a:buClr>
              <a:buSzPts val="2701"/>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36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270"/>
              </a:spcBef>
              <a:spcAft>
                <a:spcPts val="0"/>
              </a:spcAft>
              <a:buClr>
                <a:schemeClr val="dk1"/>
              </a:buClr>
              <a:buSzPts val="1350"/>
              <a:buNone/>
              <a:defRPr b="1" sz="1350"/>
            </a:lvl3pPr>
            <a:lvl4pPr indent="-228600" lvl="3" marL="1828800" algn="l">
              <a:spcBef>
                <a:spcPts val="240"/>
              </a:spcBef>
              <a:spcAft>
                <a:spcPts val="0"/>
              </a:spcAft>
              <a:buClr>
                <a:schemeClr val="dk1"/>
              </a:buClr>
              <a:buSzPts val="1200"/>
              <a:buNone/>
              <a:defRPr b="1" sz="1200"/>
            </a:lvl4pPr>
            <a:lvl5pPr indent="-228600" lvl="4" marL="2286000" algn="l">
              <a:spcBef>
                <a:spcPts val="240"/>
              </a:spcBef>
              <a:spcAft>
                <a:spcPts val="0"/>
              </a:spcAft>
              <a:buClr>
                <a:schemeClr val="dk1"/>
              </a:buClr>
              <a:buSzPts val="1200"/>
              <a:buNone/>
              <a:defRPr b="1" sz="1200"/>
            </a:lvl5pPr>
            <a:lvl6pPr indent="-228600" lvl="5" marL="2743200" algn="l">
              <a:spcBef>
                <a:spcPts val="240"/>
              </a:spcBef>
              <a:spcAft>
                <a:spcPts val="0"/>
              </a:spcAft>
              <a:buClr>
                <a:schemeClr val="dk1"/>
              </a:buClr>
              <a:buSzPts val="1200"/>
              <a:buNone/>
              <a:defRPr b="1" sz="1200"/>
            </a:lvl6pPr>
            <a:lvl7pPr indent="-228600" lvl="6" marL="3200400" algn="l">
              <a:spcBef>
                <a:spcPts val="240"/>
              </a:spcBef>
              <a:spcAft>
                <a:spcPts val="0"/>
              </a:spcAft>
              <a:buClr>
                <a:schemeClr val="dk1"/>
              </a:buClr>
              <a:buSzPts val="1200"/>
              <a:buNone/>
              <a:defRPr b="1" sz="1200"/>
            </a:lvl7pPr>
            <a:lvl8pPr indent="-228600" lvl="7" marL="3657600" algn="l">
              <a:spcBef>
                <a:spcPts val="240"/>
              </a:spcBef>
              <a:spcAft>
                <a:spcPts val="0"/>
              </a:spcAft>
              <a:buClr>
                <a:schemeClr val="dk1"/>
              </a:buClr>
              <a:buSzPts val="1200"/>
              <a:buNone/>
              <a:defRPr b="1" sz="1200"/>
            </a:lvl8pPr>
            <a:lvl9pPr indent="-228600" lvl="8" marL="4114800" algn="l">
              <a:spcBef>
                <a:spcPts val="240"/>
              </a:spcBef>
              <a:spcAft>
                <a:spcPts val="0"/>
              </a:spcAft>
              <a:buClr>
                <a:schemeClr val="dk1"/>
              </a:buClr>
              <a:buSzPts val="1200"/>
              <a:buNone/>
              <a:defRPr b="1" sz="1200"/>
            </a:lvl9pPr>
          </a:lstStyle>
          <a:p/>
        </p:txBody>
      </p:sp>
      <p:sp>
        <p:nvSpPr>
          <p:cNvPr id="53" name="Google Shape;53;p1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4325" lvl="2" marL="1371600" algn="l">
              <a:spcBef>
                <a:spcPts val="270"/>
              </a:spcBef>
              <a:spcAft>
                <a:spcPts val="0"/>
              </a:spcAft>
              <a:buClr>
                <a:schemeClr val="dk1"/>
              </a:buClr>
              <a:buSzPts val="1350"/>
              <a:buChar char="•"/>
              <a:defRPr sz="1350"/>
            </a:lvl3pPr>
            <a:lvl4pPr indent="-304800" lvl="3" marL="1828800" algn="l">
              <a:spcBef>
                <a:spcPts val="240"/>
              </a:spcBef>
              <a:spcAft>
                <a:spcPts val="0"/>
              </a:spcAft>
              <a:buClr>
                <a:schemeClr val="dk1"/>
              </a:buClr>
              <a:buSzPts val="1200"/>
              <a:buChar char="–"/>
              <a:defRPr sz="1200"/>
            </a:lvl4pPr>
            <a:lvl5pPr indent="-304800" lvl="4" marL="2286000" algn="l">
              <a:spcBef>
                <a:spcPts val="240"/>
              </a:spcBef>
              <a:spcAft>
                <a:spcPts val="0"/>
              </a:spcAft>
              <a:buClr>
                <a:schemeClr val="dk1"/>
              </a:buClr>
              <a:buSzPts val="1200"/>
              <a:buChar char="»"/>
              <a:defRPr sz="1200"/>
            </a:lvl5pPr>
            <a:lvl6pPr indent="-304800" lvl="5" marL="2743200" algn="l">
              <a:spcBef>
                <a:spcPts val="240"/>
              </a:spcBef>
              <a:spcAft>
                <a:spcPts val="0"/>
              </a:spcAft>
              <a:buClr>
                <a:schemeClr val="dk1"/>
              </a:buClr>
              <a:buSzPts val="1200"/>
              <a:buChar char="•"/>
              <a:defRPr sz="1200"/>
            </a:lvl6pPr>
            <a:lvl7pPr indent="-304800" lvl="6" marL="3200400" algn="l">
              <a:spcBef>
                <a:spcPts val="240"/>
              </a:spcBef>
              <a:spcAft>
                <a:spcPts val="0"/>
              </a:spcAft>
              <a:buClr>
                <a:schemeClr val="dk1"/>
              </a:buClr>
              <a:buSzPts val="1200"/>
              <a:buChar char="•"/>
              <a:defRPr sz="1200"/>
            </a:lvl7pPr>
            <a:lvl8pPr indent="-304800" lvl="7" marL="3657600" algn="l">
              <a:spcBef>
                <a:spcPts val="240"/>
              </a:spcBef>
              <a:spcAft>
                <a:spcPts val="0"/>
              </a:spcAft>
              <a:buClr>
                <a:schemeClr val="dk1"/>
              </a:buClr>
              <a:buSzPts val="1200"/>
              <a:buChar char="•"/>
              <a:defRPr sz="1200"/>
            </a:lvl8pPr>
            <a:lvl9pPr indent="-304800" lvl="8" marL="4114800" algn="l">
              <a:spcBef>
                <a:spcPts val="240"/>
              </a:spcBef>
              <a:spcAft>
                <a:spcPts val="0"/>
              </a:spcAft>
              <a:buClr>
                <a:schemeClr val="dk1"/>
              </a:buClr>
              <a:buSzPts val="1200"/>
              <a:buChar char="•"/>
              <a:defRPr sz="1200"/>
            </a:lvl9pPr>
          </a:lstStyle>
          <a:p/>
        </p:txBody>
      </p:sp>
      <p:sp>
        <p:nvSpPr>
          <p:cNvPr id="54" name="Google Shape;54;p1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36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270"/>
              </a:spcBef>
              <a:spcAft>
                <a:spcPts val="0"/>
              </a:spcAft>
              <a:buClr>
                <a:schemeClr val="dk1"/>
              </a:buClr>
              <a:buSzPts val="1350"/>
              <a:buNone/>
              <a:defRPr b="1" sz="1350"/>
            </a:lvl3pPr>
            <a:lvl4pPr indent="-228600" lvl="3" marL="1828800" algn="l">
              <a:spcBef>
                <a:spcPts val="240"/>
              </a:spcBef>
              <a:spcAft>
                <a:spcPts val="0"/>
              </a:spcAft>
              <a:buClr>
                <a:schemeClr val="dk1"/>
              </a:buClr>
              <a:buSzPts val="1200"/>
              <a:buNone/>
              <a:defRPr b="1" sz="1200"/>
            </a:lvl4pPr>
            <a:lvl5pPr indent="-228600" lvl="4" marL="2286000" algn="l">
              <a:spcBef>
                <a:spcPts val="240"/>
              </a:spcBef>
              <a:spcAft>
                <a:spcPts val="0"/>
              </a:spcAft>
              <a:buClr>
                <a:schemeClr val="dk1"/>
              </a:buClr>
              <a:buSzPts val="1200"/>
              <a:buNone/>
              <a:defRPr b="1" sz="1200"/>
            </a:lvl5pPr>
            <a:lvl6pPr indent="-228600" lvl="5" marL="2743200" algn="l">
              <a:spcBef>
                <a:spcPts val="240"/>
              </a:spcBef>
              <a:spcAft>
                <a:spcPts val="0"/>
              </a:spcAft>
              <a:buClr>
                <a:schemeClr val="dk1"/>
              </a:buClr>
              <a:buSzPts val="1200"/>
              <a:buNone/>
              <a:defRPr b="1" sz="1200"/>
            </a:lvl6pPr>
            <a:lvl7pPr indent="-228600" lvl="6" marL="3200400" algn="l">
              <a:spcBef>
                <a:spcPts val="240"/>
              </a:spcBef>
              <a:spcAft>
                <a:spcPts val="0"/>
              </a:spcAft>
              <a:buClr>
                <a:schemeClr val="dk1"/>
              </a:buClr>
              <a:buSzPts val="1200"/>
              <a:buNone/>
              <a:defRPr b="1" sz="1200"/>
            </a:lvl7pPr>
            <a:lvl8pPr indent="-228600" lvl="7" marL="3657600" algn="l">
              <a:spcBef>
                <a:spcPts val="240"/>
              </a:spcBef>
              <a:spcAft>
                <a:spcPts val="0"/>
              </a:spcAft>
              <a:buClr>
                <a:schemeClr val="dk1"/>
              </a:buClr>
              <a:buSzPts val="1200"/>
              <a:buNone/>
              <a:defRPr b="1" sz="1200"/>
            </a:lvl8pPr>
            <a:lvl9pPr indent="-228600" lvl="8" marL="4114800" algn="l">
              <a:spcBef>
                <a:spcPts val="240"/>
              </a:spcBef>
              <a:spcAft>
                <a:spcPts val="0"/>
              </a:spcAft>
              <a:buClr>
                <a:schemeClr val="dk1"/>
              </a:buClr>
              <a:buSzPts val="1200"/>
              <a:buNone/>
              <a:defRPr b="1" sz="1200"/>
            </a:lvl9pPr>
          </a:lstStyle>
          <a:p/>
        </p:txBody>
      </p:sp>
      <p:sp>
        <p:nvSpPr>
          <p:cNvPr id="55" name="Google Shape;55;p1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4325" lvl="2" marL="1371600" algn="l">
              <a:spcBef>
                <a:spcPts val="270"/>
              </a:spcBef>
              <a:spcAft>
                <a:spcPts val="0"/>
              </a:spcAft>
              <a:buClr>
                <a:schemeClr val="dk1"/>
              </a:buClr>
              <a:buSzPts val="1350"/>
              <a:buChar char="•"/>
              <a:defRPr sz="1350"/>
            </a:lvl3pPr>
            <a:lvl4pPr indent="-304800" lvl="3" marL="1828800" algn="l">
              <a:spcBef>
                <a:spcPts val="240"/>
              </a:spcBef>
              <a:spcAft>
                <a:spcPts val="0"/>
              </a:spcAft>
              <a:buClr>
                <a:schemeClr val="dk1"/>
              </a:buClr>
              <a:buSzPts val="1200"/>
              <a:buChar char="–"/>
              <a:defRPr sz="1200"/>
            </a:lvl4pPr>
            <a:lvl5pPr indent="-304800" lvl="4" marL="2286000" algn="l">
              <a:spcBef>
                <a:spcPts val="240"/>
              </a:spcBef>
              <a:spcAft>
                <a:spcPts val="0"/>
              </a:spcAft>
              <a:buClr>
                <a:schemeClr val="dk1"/>
              </a:buClr>
              <a:buSzPts val="1200"/>
              <a:buChar char="»"/>
              <a:defRPr sz="1200"/>
            </a:lvl5pPr>
            <a:lvl6pPr indent="-304800" lvl="5" marL="2743200" algn="l">
              <a:spcBef>
                <a:spcPts val="240"/>
              </a:spcBef>
              <a:spcAft>
                <a:spcPts val="0"/>
              </a:spcAft>
              <a:buClr>
                <a:schemeClr val="dk1"/>
              </a:buClr>
              <a:buSzPts val="1200"/>
              <a:buChar char="•"/>
              <a:defRPr sz="1200"/>
            </a:lvl6pPr>
            <a:lvl7pPr indent="-304800" lvl="6" marL="3200400" algn="l">
              <a:spcBef>
                <a:spcPts val="240"/>
              </a:spcBef>
              <a:spcAft>
                <a:spcPts val="0"/>
              </a:spcAft>
              <a:buClr>
                <a:schemeClr val="dk1"/>
              </a:buClr>
              <a:buSzPts val="1200"/>
              <a:buChar char="•"/>
              <a:defRPr sz="1200"/>
            </a:lvl7pPr>
            <a:lvl8pPr indent="-304800" lvl="7" marL="3657600" algn="l">
              <a:spcBef>
                <a:spcPts val="240"/>
              </a:spcBef>
              <a:spcAft>
                <a:spcPts val="0"/>
              </a:spcAft>
              <a:buClr>
                <a:schemeClr val="dk1"/>
              </a:buClr>
              <a:buSzPts val="1200"/>
              <a:buChar char="•"/>
              <a:defRPr sz="1200"/>
            </a:lvl8pPr>
            <a:lvl9pPr indent="-304800" lvl="8" marL="4114800" algn="l">
              <a:spcBef>
                <a:spcPts val="240"/>
              </a:spcBef>
              <a:spcAft>
                <a:spcPts val="0"/>
              </a:spcAft>
              <a:buClr>
                <a:schemeClr val="dk1"/>
              </a:buClr>
              <a:buSzPts val="1200"/>
              <a:buChar char="•"/>
              <a:defRPr sz="1200"/>
            </a:lvl9pPr>
          </a:lstStyle>
          <a:p/>
        </p:txBody>
      </p:sp>
      <p:sp>
        <p:nvSpPr>
          <p:cNvPr id="56" name="Google Shape;56;p10"/>
          <p:cNvSpPr txBox="1"/>
          <p:nvPr>
            <p:ph idx="10" type="dt"/>
          </p:nvPr>
        </p:nvSpPr>
        <p:spPr>
          <a:xfrm>
            <a:off x="457200" y="6356356"/>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10"/>
          <p:cNvSpPr txBox="1"/>
          <p:nvPr>
            <p:ph idx="11" type="ftr"/>
          </p:nvPr>
        </p:nvSpPr>
        <p:spPr>
          <a:xfrm>
            <a:off x="3124200" y="6356356"/>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2" type="sldNum"/>
          </p:nvPr>
        </p:nvSpPr>
        <p:spPr>
          <a:xfrm>
            <a:off x="427896" y="6070861"/>
            <a:ext cx="3930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1" y="6049342"/>
            <a:ext cx="9157815" cy="808658"/>
          </a:xfrm>
          <a:prstGeom prst="rect">
            <a:avLst/>
          </a:prstGeom>
          <a:solidFill>
            <a:srgbClr val="041E42"/>
          </a:solidFill>
          <a:ln cap="flat" cmpd="sng" w="9525">
            <a:solidFill>
              <a:srgbClr val="00387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1" name="Google Shape;11;p1"/>
          <p:cNvSpPr txBox="1"/>
          <p:nvPr>
            <p:ph type="title"/>
          </p:nvPr>
        </p:nvSpPr>
        <p:spPr>
          <a:xfrm>
            <a:off x="213474" y="341769"/>
            <a:ext cx="8686426" cy="878966"/>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002D50"/>
              </a:buClr>
              <a:buSzPts val="2701"/>
              <a:buFont typeface="Helvetica Neue"/>
              <a:buNone/>
              <a:defRPr b="1" i="0" sz="2701" u="none" cap="none" strike="noStrike">
                <a:solidFill>
                  <a:srgbClr val="002D50"/>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213474" y="1338867"/>
            <a:ext cx="8686426" cy="4262712"/>
          </a:xfrm>
          <a:prstGeom prst="rect">
            <a:avLst/>
          </a:prstGeom>
          <a:noFill/>
          <a:ln>
            <a:noFill/>
          </a:ln>
        </p:spPr>
        <p:txBody>
          <a:bodyPr anchorCtr="0" anchor="t" bIns="45700" lIns="91425" spcFirstLastPara="1" rIns="91425" wrap="square" tIns="45700">
            <a:normAutofit/>
          </a:bodyPr>
          <a:lstStyle>
            <a:lvl1pPr indent="-381063" lvl="0" marL="457200" marR="0" rtl="0" algn="l">
              <a:spcBef>
                <a:spcPts val="480"/>
              </a:spcBef>
              <a:spcAft>
                <a:spcPts val="0"/>
              </a:spcAft>
              <a:buClr>
                <a:schemeClr val="dk1"/>
              </a:buClr>
              <a:buSzPts val="2401"/>
              <a:buFont typeface="Arial"/>
              <a:buChar char="•"/>
              <a:defRPr b="0" i="0" sz="2401" u="none" cap="none" strike="noStrike">
                <a:solidFill>
                  <a:schemeClr val="dk1"/>
                </a:solidFill>
                <a:latin typeface="Arial"/>
                <a:ea typeface="Arial"/>
                <a:cs typeface="Arial"/>
                <a:sym typeface="Arial"/>
              </a:defRPr>
            </a:lvl1pPr>
            <a:lvl2pPr indent="-362013" lvl="1" marL="914400" marR="0" rtl="0" algn="l">
              <a:spcBef>
                <a:spcPts val="420"/>
              </a:spcBef>
              <a:spcAft>
                <a:spcPts val="0"/>
              </a:spcAft>
              <a:buClr>
                <a:schemeClr val="dk1"/>
              </a:buClr>
              <a:buSzPts val="2101"/>
              <a:buFont typeface="Arial"/>
              <a:buChar char="–"/>
              <a:defRPr b="0" i="0" sz="2101"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3" name="Google Shape;13;p1"/>
          <p:cNvSpPr txBox="1"/>
          <p:nvPr>
            <p:ph idx="12" type="sldNum"/>
          </p:nvPr>
        </p:nvSpPr>
        <p:spPr>
          <a:xfrm>
            <a:off x="427896" y="6070861"/>
            <a:ext cx="393097"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750" u="none" cap="none" strike="noStrike">
                <a:solidFill>
                  <a:schemeClr val="lt1"/>
                </a:solidFill>
                <a:latin typeface="Helvetica Neue"/>
                <a:ea typeface="Helvetica Neue"/>
                <a:cs typeface="Helvetica Neue"/>
                <a:sym typeface="Helvetica Neue"/>
              </a:defRPr>
            </a:lvl1pPr>
            <a:lvl2pPr indent="0" lvl="1" marL="0" marR="0" rtl="0" algn="l">
              <a:spcBef>
                <a:spcPts val="0"/>
              </a:spcBef>
              <a:buNone/>
              <a:defRPr b="0" i="0" sz="750" u="none" cap="none" strike="noStrike">
                <a:solidFill>
                  <a:schemeClr val="lt1"/>
                </a:solidFill>
                <a:latin typeface="Helvetica Neue"/>
                <a:ea typeface="Helvetica Neue"/>
                <a:cs typeface="Helvetica Neue"/>
                <a:sym typeface="Helvetica Neue"/>
              </a:defRPr>
            </a:lvl2pPr>
            <a:lvl3pPr indent="0" lvl="2" marL="0" marR="0" rtl="0" algn="l">
              <a:spcBef>
                <a:spcPts val="0"/>
              </a:spcBef>
              <a:buNone/>
              <a:defRPr b="0" i="0" sz="750" u="none" cap="none" strike="noStrike">
                <a:solidFill>
                  <a:schemeClr val="lt1"/>
                </a:solidFill>
                <a:latin typeface="Helvetica Neue"/>
                <a:ea typeface="Helvetica Neue"/>
                <a:cs typeface="Helvetica Neue"/>
                <a:sym typeface="Helvetica Neue"/>
              </a:defRPr>
            </a:lvl3pPr>
            <a:lvl4pPr indent="0" lvl="3" marL="0" marR="0" rtl="0" algn="l">
              <a:spcBef>
                <a:spcPts val="0"/>
              </a:spcBef>
              <a:buNone/>
              <a:defRPr b="0" i="0" sz="750" u="none" cap="none" strike="noStrike">
                <a:solidFill>
                  <a:schemeClr val="lt1"/>
                </a:solidFill>
                <a:latin typeface="Helvetica Neue"/>
                <a:ea typeface="Helvetica Neue"/>
                <a:cs typeface="Helvetica Neue"/>
                <a:sym typeface="Helvetica Neue"/>
              </a:defRPr>
            </a:lvl4pPr>
            <a:lvl5pPr indent="0" lvl="4" marL="0" marR="0" rtl="0" algn="l">
              <a:spcBef>
                <a:spcPts val="0"/>
              </a:spcBef>
              <a:buNone/>
              <a:defRPr b="0" i="0" sz="750" u="none" cap="none" strike="noStrike">
                <a:solidFill>
                  <a:schemeClr val="lt1"/>
                </a:solidFill>
                <a:latin typeface="Helvetica Neue"/>
                <a:ea typeface="Helvetica Neue"/>
                <a:cs typeface="Helvetica Neue"/>
                <a:sym typeface="Helvetica Neue"/>
              </a:defRPr>
            </a:lvl5pPr>
            <a:lvl6pPr indent="0" lvl="5" marL="0" marR="0" rtl="0" algn="l">
              <a:spcBef>
                <a:spcPts val="0"/>
              </a:spcBef>
              <a:buNone/>
              <a:defRPr b="0" i="0" sz="750" u="none" cap="none" strike="noStrike">
                <a:solidFill>
                  <a:schemeClr val="lt1"/>
                </a:solidFill>
                <a:latin typeface="Helvetica Neue"/>
                <a:ea typeface="Helvetica Neue"/>
                <a:cs typeface="Helvetica Neue"/>
                <a:sym typeface="Helvetica Neue"/>
              </a:defRPr>
            </a:lvl6pPr>
            <a:lvl7pPr indent="0" lvl="6" marL="0" marR="0" rtl="0" algn="l">
              <a:spcBef>
                <a:spcPts val="0"/>
              </a:spcBef>
              <a:buNone/>
              <a:defRPr b="0" i="0" sz="750" u="none" cap="none" strike="noStrike">
                <a:solidFill>
                  <a:schemeClr val="lt1"/>
                </a:solidFill>
                <a:latin typeface="Helvetica Neue"/>
                <a:ea typeface="Helvetica Neue"/>
                <a:cs typeface="Helvetica Neue"/>
                <a:sym typeface="Helvetica Neue"/>
              </a:defRPr>
            </a:lvl7pPr>
            <a:lvl8pPr indent="0" lvl="7" marL="0" marR="0" rtl="0" algn="l">
              <a:spcBef>
                <a:spcPts val="0"/>
              </a:spcBef>
              <a:buNone/>
              <a:defRPr b="0" i="0" sz="750" u="none" cap="none" strike="noStrike">
                <a:solidFill>
                  <a:schemeClr val="lt1"/>
                </a:solidFill>
                <a:latin typeface="Helvetica Neue"/>
                <a:ea typeface="Helvetica Neue"/>
                <a:cs typeface="Helvetica Neue"/>
                <a:sym typeface="Helvetica Neue"/>
              </a:defRPr>
            </a:lvl8pPr>
            <a:lvl9pPr indent="0" lvl="8" marL="0" marR="0" rtl="0" algn="l">
              <a:spcBef>
                <a:spcPts val="0"/>
              </a:spcBef>
              <a:buNone/>
              <a:defRPr b="0" i="0" sz="750" u="none" cap="none" strike="noStrike">
                <a:solidFill>
                  <a:schemeClr val="lt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pic>
        <p:nvPicPr>
          <p:cNvPr id="14" name="Google Shape;14;p1"/>
          <p:cNvPicPr preferRelativeResize="0"/>
          <p:nvPr/>
        </p:nvPicPr>
        <p:blipFill rotWithShape="1">
          <a:blip r:embed="rId1">
            <a:alphaModFix/>
          </a:blip>
          <a:srcRect b="0" l="0" r="0" t="0"/>
          <a:stretch/>
        </p:blipFill>
        <p:spPr>
          <a:xfrm>
            <a:off x="5831905" y="6371261"/>
            <a:ext cx="3067995" cy="223845"/>
          </a:xfrm>
          <a:prstGeom prst="rect">
            <a:avLst/>
          </a:prstGeom>
          <a:noFill/>
          <a:ln>
            <a:noFill/>
          </a:ln>
        </p:spPr>
      </p:pic>
      <p:sp>
        <p:nvSpPr>
          <p:cNvPr id="15" name="Google Shape;15;p1"/>
          <p:cNvSpPr/>
          <p:nvPr/>
        </p:nvSpPr>
        <p:spPr>
          <a:xfrm>
            <a:off x="-1" y="5956648"/>
            <a:ext cx="9144001" cy="92697"/>
          </a:xfrm>
          <a:prstGeom prst="rect">
            <a:avLst/>
          </a:prstGeom>
          <a:solidFill>
            <a:srgbClr val="BBBCB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vutoday.wvu.edu/stories/2020/11/09/putting-stock-into-twitter-social-media-can-influence-returns-wvu-finance-professor-says" TargetMode="External"/><Relationship Id="rId4" Type="http://schemas.openxmlformats.org/officeDocument/2006/relationships/image" Target="../media/image8.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27.png"/><Relationship Id="rId6" Type="http://schemas.openxmlformats.org/officeDocument/2006/relationships/image" Target="../media/image7.png"/><Relationship Id="rId7"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p:nvPr/>
        </p:nvSpPr>
        <p:spPr>
          <a:xfrm>
            <a:off x="2" y="0"/>
            <a:ext cx="9151800" cy="6858000"/>
          </a:xfrm>
          <a:prstGeom prst="rect">
            <a:avLst/>
          </a:prstGeom>
          <a:solidFill>
            <a:srgbClr val="011B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89" name="Google Shape;89;p15"/>
          <p:cNvSpPr txBox="1"/>
          <p:nvPr>
            <p:ph type="ctrTitle"/>
          </p:nvPr>
        </p:nvSpPr>
        <p:spPr>
          <a:xfrm>
            <a:off x="626667" y="1217075"/>
            <a:ext cx="7999200" cy="97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BBBCBC"/>
              </a:buClr>
              <a:buSzPts val="4050"/>
              <a:buFont typeface="Helvetica Neue"/>
              <a:buNone/>
            </a:pPr>
            <a:r>
              <a:rPr lang="en-US" sz="3750">
                <a:solidFill>
                  <a:srgbClr val="BBBCBC"/>
                </a:solidFill>
              </a:rPr>
              <a:t>Model Evaluation on Financial Tweets and Stock Trend Prediction</a:t>
            </a:r>
            <a:endParaRPr sz="2401"/>
          </a:p>
        </p:txBody>
      </p:sp>
      <p:sp>
        <p:nvSpPr>
          <p:cNvPr id="90" name="Google Shape;90;p15"/>
          <p:cNvSpPr txBox="1"/>
          <p:nvPr>
            <p:ph idx="1" type="subTitle"/>
          </p:nvPr>
        </p:nvSpPr>
        <p:spPr>
          <a:xfrm>
            <a:off x="626675" y="3518450"/>
            <a:ext cx="6693000" cy="1214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1800"/>
              <a:buNone/>
            </a:pPr>
            <a:r>
              <a:rPr lang="en-US" sz="1800"/>
              <a:t>ANLY 580 Final Project</a:t>
            </a:r>
            <a:endParaRPr sz="1800"/>
          </a:p>
          <a:p>
            <a:pPr indent="0" lvl="0" marL="0" rtl="0" algn="l">
              <a:spcBef>
                <a:spcPts val="0"/>
              </a:spcBef>
              <a:spcAft>
                <a:spcPts val="0"/>
              </a:spcAft>
              <a:buClr>
                <a:schemeClr val="lt1"/>
              </a:buClr>
              <a:buSzPts val="1800"/>
              <a:buNone/>
            </a:pPr>
            <a:r>
              <a:t/>
            </a:r>
            <a:endParaRPr sz="1800"/>
          </a:p>
          <a:p>
            <a:pPr indent="0" lvl="0" marL="0" rtl="0" algn="l">
              <a:spcBef>
                <a:spcPts val="0"/>
              </a:spcBef>
              <a:spcAft>
                <a:spcPts val="0"/>
              </a:spcAft>
              <a:buClr>
                <a:schemeClr val="lt1"/>
              </a:buClr>
              <a:buSzPts val="1800"/>
              <a:buNone/>
            </a:pPr>
            <a:r>
              <a:rPr lang="en-US" sz="1800"/>
              <a:t>Yunhan Zhang, Kaiyue Wei, Ningyuan Zhou, Qiaojuan Tu</a:t>
            </a:r>
            <a:endParaRPr sz="1800"/>
          </a:p>
        </p:txBody>
      </p:sp>
      <p:pic>
        <p:nvPicPr>
          <p:cNvPr id="91" name="Google Shape;91;p15"/>
          <p:cNvPicPr preferRelativeResize="0"/>
          <p:nvPr/>
        </p:nvPicPr>
        <p:blipFill rotWithShape="1">
          <a:blip r:embed="rId3">
            <a:alphaModFix/>
          </a:blip>
          <a:srcRect b="0" l="0" r="0" t="0"/>
          <a:stretch/>
        </p:blipFill>
        <p:spPr>
          <a:xfrm>
            <a:off x="6609098" y="5119012"/>
            <a:ext cx="2016788" cy="14229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Logistic Model</a:t>
            </a:r>
            <a:endParaRPr/>
          </a:p>
        </p:txBody>
      </p:sp>
      <p:pic>
        <p:nvPicPr>
          <p:cNvPr id="208" name="Google Shape;208;p24"/>
          <p:cNvPicPr preferRelativeResize="0"/>
          <p:nvPr/>
        </p:nvPicPr>
        <p:blipFill>
          <a:blip r:embed="rId3">
            <a:alphaModFix/>
          </a:blip>
          <a:stretch>
            <a:fillRect/>
          </a:stretch>
        </p:blipFill>
        <p:spPr>
          <a:xfrm>
            <a:off x="754550" y="1186475"/>
            <a:ext cx="5062525" cy="4461551"/>
          </a:xfrm>
          <a:prstGeom prst="rect">
            <a:avLst/>
          </a:prstGeom>
          <a:noFill/>
          <a:ln>
            <a:noFill/>
          </a:ln>
        </p:spPr>
      </p:pic>
      <p:graphicFrame>
        <p:nvGraphicFramePr>
          <p:cNvPr id="209" name="Google Shape;209;p24"/>
          <p:cNvGraphicFramePr/>
          <p:nvPr/>
        </p:nvGraphicFramePr>
        <p:xfrm>
          <a:off x="5969475" y="2769550"/>
          <a:ext cx="3000000" cy="3000000"/>
        </p:xfrm>
        <a:graphic>
          <a:graphicData uri="http://schemas.openxmlformats.org/drawingml/2006/table">
            <a:tbl>
              <a:tblPr>
                <a:noFill/>
                <a:tableStyleId>{A4CD32D1-7223-4207-B711-42E8D7DC6E74}</a:tableStyleId>
              </a:tblPr>
              <a:tblGrid>
                <a:gridCol w="1280175"/>
                <a:gridCol w="1326650"/>
              </a:tblGrid>
              <a:tr h="219075">
                <a:tc>
                  <a:txBody>
                    <a:bodyPr/>
                    <a:lstStyle/>
                    <a:p>
                      <a:pPr indent="0" lvl="0" marL="0" rtl="0" algn="r">
                        <a:lnSpc>
                          <a:spcPct val="115000"/>
                        </a:lnSpc>
                        <a:spcBef>
                          <a:spcPts val="0"/>
                        </a:spcBef>
                        <a:spcAft>
                          <a:spcPts val="0"/>
                        </a:spcAft>
                        <a:buNone/>
                      </a:pPr>
                      <a:r>
                        <a:t/>
                      </a:r>
                      <a:endParaRPr b="1">
                        <a:solidFill>
                          <a:srgbClr val="002D50"/>
                        </a:solidFill>
                      </a:endParaRPr>
                    </a:p>
                  </a:txBody>
                  <a:tcPr marT="38100" marB="38100" marR="76200" marL="76200" anchor="ctr"/>
                </a:tc>
                <a:tc>
                  <a:txBody>
                    <a:bodyPr/>
                    <a:lstStyle/>
                    <a:p>
                      <a:pPr indent="0" lvl="0" marL="0" rtl="0" algn="r">
                        <a:lnSpc>
                          <a:spcPct val="115000"/>
                        </a:lnSpc>
                        <a:spcBef>
                          <a:spcPts val="0"/>
                        </a:spcBef>
                        <a:spcAft>
                          <a:spcPts val="0"/>
                        </a:spcAft>
                        <a:buClr>
                          <a:schemeClr val="dk1"/>
                        </a:buClr>
                        <a:buSzPts val="1100"/>
                        <a:buFont typeface="Arial"/>
                        <a:buNone/>
                      </a:pPr>
                      <a:r>
                        <a:rPr b="1" lang="en-US">
                          <a:solidFill>
                            <a:srgbClr val="002D50"/>
                          </a:solidFill>
                        </a:rPr>
                        <a:t>Scores</a:t>
                      </a:r>
                      <a:endParaRPr b="1">
                        <a:solidFill>
                          <a:srgbClr val="002D50"/>
                        </a:solidFill>
                      </a:endParaRPr>
                    </a:p>
                  </a:txBody>
                  <a:tcPr marT="38100" marB="38100" marR="76200" marL="76200" anchor="ctr"/>
                </a:tc>
              </a:tr>
              <a:tr h="219075">
                <a:tc>
                  <a:txBody>
                    <a:bodyPr/>
                    <a:lstStyle/>
                    <a:p>
                      <a:pPr indent="0" lvl="0" marL="0" rtl="0" algn="r">
                        <a:lnSpc>
                          <a:spcPct val="115000"/>
                        </a:lnSpc>
                        <a:spcBef>
                          <a:spcPts val="0"/>
                        </a:spcBef>
                        <a:spcAft>
                          <a:spcPts val="0"/>
                        </a:spcAft>
                        <a:buNone/>
                      </a:pPr>
                      <a:r>
                        <a:rPr b="1" lang="en-US">
                          <a:solidFill>
                            <a:schemeClr val="accent1"/>
                          </a:solidFill>
                        </a:rPr>
                        <a:t>Accuracy</a:t>
                      </a:r>
                      <a:endParaRPr>
                        <a:solidFill>
                          <a:srgbClr val="002D50"/>
                        </a:solidFill>
                      </a:endParaRPr>
                    </a:p>
                  </a:txBody>
                  <a:tcPr marT="38100" marB="38100" marR="76200" marL="76200" anchor="ctr"/>
                </a:tc>
                <a:tc>
                  <a:txBody>
                    <a:bodyPr/>
                    <a:lstStyle/>
                    <a:p>
                      <a:pPr indent="0" lvl="0" marL="0" rtl="0" algn="r">
                        <a:lnSpc>
                          <a:spcPct val="115000"/>
                        </a:lnSpc>
                        <a:spcBef>
                          <a:spcPts val="0"/>
                        </a:spcBef>
                        <a:spcAft>
                          <a:spcPts val="0"/>
                        </a:spcAft>
                        <a:buNone/>
                      </a:pPr>
                      <a:r>
                        <a:rPr lang="en-US">
                          <a:solidFill>
                            <a:srgbClr val="002D50"/>
                          </a:solidFill>
                        </a:rPr>
                        <a:t>0.612519</a:t>
                      </a:r>
                      <a:endParaRPr>
                        <a:solidFill>
                          <a:srgbClr val="002D50"/>
                        </a:solidFill>
                      </a:endParaRPr>
                    </a:p>
                  </a:txBody>
                  <a:tcPr marT="38100" marB="38100" marR="76200" marL="76200"/>
                </a:tc>
              </a:tr>
              <a:tr h="219075">
                <a:tc>
                  <a:txBody>
                    <a:bodyPr/>
                    <a:lstStyle/>
                    <a:p>
                      <a:pPr indent="0" lvl="0" marL="0" marR="0" rtl="0" algn="r">
                        <a:lnSpc>
                          <a:spcPct val="115000"/>
                        </a:lnSpc>
                        <a:spcBef>
                          <a:spcPts val="0"/>
                        </a:spcBef>
                        <a:spcAft>
                          <a:spcPts val="0"/>
                        </a:spcAft>
                        <a:buNone/>
                      </a:pPr>
                      <a:r>
                        <a:rPr b="1" lang="en-US">
                          <a:solidFill>
                            <a:schemeClr val="accent1"/>
                          </a:solidFill>
                        </a:rPr>
                        <a:t>F1-Score</a:t>
                      </a:r>
                      <a:endParaRPr b="1">
                        <a:solidFill>
                          <a:schemeClr val="accent1"/>
                        </a:solidFill>
                      </a:endParaRPr>
                    </a:p>
                  </a:txBody>
                  <a:tcPr marT="38100" marB="38100" marR="76200" marL="76200" anchor="ctr"/>
                </a:tc>
                <a:tc>
                  <a:txBody>
                    <a:bodyPr/>
                    <a:lstStyle/>
                    <a:p>
                      <a:pPr indent="0" lvl="0" marL="0" rtl="0" algn="r">
                        <a:lnSpc>
                          <a:spcPct val="115000"/>
                        </a:lnSpc>
                        <a:spcBef>
                          <a:spcPts val="0"/>
                        </a:spcBef>
                        <a:spcAft>
                          <a:spcPts val="0"/>
                        </a:spcAft>
                        <a:buNone/>
                      </a:pPr>
                      <a:r>
                        <a:rPr lang="en-US">
                          <a:solidFill>
                            <a:srgbClr val="002D50"/>
                          </a:solidFill>
                        </a:rPr>
                        <a:t>0.654255</a:t>
                      </a:r>
                      <a:endParaRPr>
                        <a:solidFill>
                          <a:srgbClr val="002D50"/>
                        </a:solidFill>
                      </a:endParaRPr>
                    </a:p>
                  </a:txBody>
                  <a:tcPr marT="38100" marB="38100" marR="76200" marL="76200"/>
                </a:tc>
              </a:tr>
              <a:tr h="219075">
                <a:tc>
                  <a:txBody>
                    <a:bodyPr/>
                    <a:lstStyle/>
                    <a:p>
                      <a:pPr indent="0" lvl="0" marL="0" rtl="0" algn="r">
                        <a:lnSpc>
                          <a:spcPct val="115000"/>
                        </a:lnSpc>
                        <a:spcBef>
                          <a:spcPts val="0"/>
                        </a:spcBef>
                        <a:spcAft>
                          <a:spcPts val="0"/>
                        </a:spcAft>
                        <a:buNone/>
                      </a:pPr>
                      <a:r>
                        <a:rPr b="1" lang="en-US">
                          <a:solidFill>
                            <a:schemeClr val="accent1"/>
                          </a:solidFill>
                        </a:rPr>
                        <a:t>ACU_ROC</a:t>
                      </a:r>
                      <a:endParaRPr>
                        <a:solidFill>
                          <a:schemeClr val="accent1"/>
                        </a:solidFill>
                      </a:endParaRPr>
                    </a:p>
                  </a:txBody>
                  <a:tcPr marT="38100" marB="38100" marR="76200" marL="76200" anchor="ctr"/>
                </a:tc>
                <a:tc>
                  <a:txBody>
                    <a:bodyPr/>
                    <a:lstStyle/>
                    <a:p>
                      <a:pPr indent="0" lvl="0" marL="0" rtl="0" algn="r">
                        <a:lnSpc>
                          <a:spcPct val="115000"/>
                        </a:lnSpc>
                        <a:spcBef>
                          <a:spcPts val="0"/>
                        </a:spcBef>
                        <a:spcAft>
                          <a:spcPts val="0"/>
                        </a:spcAft>
                        <a:buNone/>
                      </a:pPr>
                      <a:r>
                        <a:rPr lang="en-US">
                          <a:solidFill>
                            <a:srgbClr val="002D50"/>
                          </a:solidFill>
                        </a:rPr>
                        <a:t>0.606604</a:t>
                      </a:r>
                      <a:endParaRPr>
                        <a:solidFill>
                          <a:srgbClr val="002D50"/>
                        </a:solidFill>
                      </a:endParaRPr>
                    </a:p>
                  </a:txBody>
                  <a:tcPr marT="38100" marB="38100" marR="76200" marL="7620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Top words from Logistic Model</a:t>
            </a:r>
            <a:endParaRPr/>
          </a:p>
        </p:txBody>
      </p:sp>
      <p:graphicFrame>
        <p:nvGraphicFramePr>
          <p:cNvPr id="216" name="Google Shape;216;p25"/>
          <p:cNvGraphicFramePr/>
          <p:nvPr/>
        </p:nvGraphicFramePr>
        <p:xfrm>
          <a:off x="1502750" y="1560038"/>
          <a:ext cx="3000000" cy="3000000"/>
        </p:xfrm>
        <a:graphic>
          <a:graphicData uri="http://schemas.openxmlformats.org/drawingml/2006/table">
            <a:tbl>
              <a:tblPr>
                <a:noFill/>
                <a:tableStyleId>{A4CD32D1-7223-4207-B711-42E8D7DC6E74}</a:tableStyleId>
              </a:tblPr>
              <a:tblGrid>
                <a:gridCol w="1207575"/>
                <a:gridCol w="1320750"/>
              </a:tblGrid>
              <a:tr h="461325">
                <a:tc>
                  <a:txBody>
                    <a:bodyPr/>
                    <a:lstStyle/>
                    <a:p>
                      <a:pPr indent="0" lvl="0" marL="0" rtl="0" algn="r">
                        <a:lnSpc>
                          <a:spcPct val="115000"/>
                        </a:lnSpc>
                        <a:spcBef>
                          <a:spcPts val="0"/>
                        </a:spcBef>
                        <a:spcAft>
                          <a:spcPts val="0"/>
                        </a:spcAft>
                        <a:buNone/>
                      </a:pPr>
                      <a:r>
                        <a:rPr b="1" lang="en-US" sz="1600">
                          <a:solidFill>
                            <a:schemeClr val="accent1"/>
                          </a:solidFill>
                        </a:rPr>
                        <a:t>Word</a:t>
                      </a:r>
                      <a:endParaRPr b="1" sz="1600">
                        <a:solidFill>
                          <a:schemeClr val="accent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600">
                          <a:solidFill>
                            <a:schemeClr val="accent1"/>
                          </a:solidFill>
                        </a:rPr>
                        <a:t>Coefficient</a:t>
                      </a:r>
                      <a:endParaRPr b="1" sz="1600">
                        <a:solidFill>
                          <a:schemeClr val="accent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7275">
                <a:tc>
                  <a:txBody>
                    <a:bodyPr/>
                    <a:lstStyle/>
                    <a:p>
                      <a:pPr indent="0" lvl="0" marL="0" rtl="0" algn="r">
                        <a:lnSpc>
                          <a:spcPct val="115000"/>
                        </a:lnSpc>
                        <a:spcBef>
                          <a:spcPts val="0"/>
                        </a:spcBef>
                        <a:spcAft>
                          <a:spcPts val="0"/>
                        </a:spcAft>
                        <a:buNone/>
                      </a:pPr>
                      <a:r>
                        <a:rPr lang="en-US" sz="1600">
                          <a:solidFill>
                            <a:schemeClr val="accent1"/>
                          </a:solidFill>
                        </a:rPr>
                        <a:t>trump</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1.732485</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solidFill>
                      <a:prstDash val="solid"/>
                      <a:round/>
                      <a:headEnd len="sm" w="sm" type="none"/>
                      <a:tailEnd len="sm" w="sm" type="none"/>
                    </a:lnB>
                  </a:tcPr>
                </a:tc>
              </a:tr>
              <a:tr h="277275">
                <a:tc>
                  <a:txBody>
                    <a:bodyPr/>
                    <a:lstStyle/>
                    <a:p>
                      <a:pPr indent="0" lvl="0" marL="0" rtl="0" algn="r">
                        <a:lnSpc>
                          <a:spcPct val="115000"/>
                        </a:lnSpc>
                        <a:spcBef>
                          <a:spcPts val="0"/>
                        </a:spcBef>
                        <a:spcAft>
                          <a:spcPts val="0"/>
                        </a:spcAft>
                        <a:buNone/>
                      </a:pPr>
                      <a:r>
                        <a:rPr lang="en-US" sz="1600">
                          <a:solidFill>
                            <a:schemeClr val="accent1"/>
                          </a:solidFill>
                        </a:rPr>
                        <a:t>recess</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1.582953</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77275">
                <a:tc>
                  <a:txBody>
                    <a:bodyPr/>
                    <a:lstStyle/>
                    <a:p>
                      <a:pPr indent="0" lvl="0" marL="0" rtl="0" algn="r">
                        <a:lnSpc>
                          <a:spcPct val="115000"/>
                        </a:lnSpc>
                        <a:spcBef>
                          <a:spcPts val="0"/>
                        </a:spcBef>
                        <a:spcAft>
                          <a:spcPts val="0"/>
                        </a:spcAft>
                        <a:buNone/>
                      </a:pPr>
                      <a:r>
                        <a:rPr lang="en-US" sz="1600">
                          <a:solidFill>
                            <a:schemeClr val="accent1"/>
                          </a:solidFill>
                        </a:rPr>
                        <a:t>actual</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1.378291</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77275">
                <a:tc>
                  <a:txBody>
                    <a:bodyPr/>
                    <a:lstStyle/>
                    <a:p>
                      <a:pPr indent="0" lvl="0" marL="0" rtl="0" algn="r">
                        <a:lnSpc>
                          <a:spcPct val="115000"/>
                        </a:lnSpc>
                        <a:spcBef>
                          <a:spcPts val="0"/>
                        </a:spcBef>
                        <a:spcAft>
                          <a:spcPts val="0"/>
                        </a:spcAft>
                        <a:buNone/>
                      </a:pPr>
                      <a:r>
                        <a:rPr lang="en-US" sz="1600">
                          <a:solidFill>
                            <a:schemeClr val="accent1"/>
                          </a:solidFill>
                        </a:rPr>
                        <a:t>love</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1.231099</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77275">
                <a:tc>
                  <a:txBody>
                    <a:bodyPr/>
                    <a:lstStyle/>
                    <a:p>
                      <a:pPr indent="0" lvl="0" marL="0" rtl="0" algn="r">
                        <a:lnSpc>
                          <a:spcPct val="115000"/>
                        </a:lnSpc>
                        <a:spcBef>
                          <a:spcPts val="0"/>
                        </a:spcBef>
                        <a:spcAft>
                          <a:spcPts val="0"/>
                        </a:spcAft>
                        <a:buNone/>
                      </a:pPr>
                      <a:r>
                        <a:rPr lang="en-US" sz="1600">
                          <a:solidFill>
                            <a:schemeClr val="accent1"/>
                          </a:solidFill>
                        </a:rPr>
                        <a:t>vaccin</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1.171420</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77275">
                <a:tc>
                  <a:txBody>
                    <a:bodyPr/>
                    <a:lstStyle/>
                    <a:p>
                      <a:pPr indent="0" lvl="0" marL="0" rtl="0" algn="r">
                        <a:lnSpc>
                          <a:spcPct val="115000"/>
                        </a:lnSpc>
                        <a:spcBef>
                          <a:spcPts val="0"/>
                        </a:spcBef>
                        <a:spcAft>
                          <a:spcPts val="0"/>
                        </a:spcAft>
                        <a:buNone/>
                      </a:pPr>
                      <a:r>
                        <a:rPr lang="en-US" sz="1600">
                          <a:solidFill>
                            <a:schemeClr val="accent1"/>
                          </a:solidFill>
                        </a:rPr>
                        <a:t>exchang</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1.139246</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77275">
                <a:tc>
                  <a:txBody>
                    <a:bodyPr/>
                    <a:lstStyle/>
                    <a:p>
                      <a:pPr indent="0" lvl="0" marL="0" rtl="0" algn="r">
                        <a:lnSpc>
                          <a:spcPct val="115000"/>
                        </a:lnSpc>
                        <a:spcBef>
                          <a:spcPts val="0"/>
                        </a:spcBef>
                        <a:spcAft>
                          <a:spcPts val="0"/>
                        </a:spcAft>
                        <a:buNone/>
                      </a:pPr>
                      <a:r>
                        <a:rPr lang="en-US" sz="1600">
                          <a:solidFill>
                            <a:schemeClr val="accent1"/>
                          </a:solidFill>
                        </a:rPr>
                        <a:t>advis</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1.107863</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77275">
                <a:tc>
                  <a:txBody>
                    <a:bodyPr/>
                    <a:lstStyle/>
                    <a:p>
                      <a:pPr indent="0" lvl="0" marL="0" rtl="0" algn="r">
                        <a:lnSpc>
                          <a:spcPct val="115000"/>
                        </a:lnSpc>
                        <a:spcBef>
                          <a:spcPts val="0"/>
                        </a:spcBef>
                        <a:spcAft>
                          <a:spcPts val="0"/>
                        </a:spcAft>
                        <a:buNone/>
                      </a:pPr>
                      <a:r>
                        <a:rPr lang="en-US" sz="1600">
                          <a:solidFill>
                            <a:schemeClr val="accent1"/>
                          </a:solidFill>
                        </a:rPr>
                        <a:t>buyback</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1.089638</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77275">
                <a:tc>
                  <a:txBody>
                    <a:bodyPr/>
                    <a:lstStyle/>
                    <a:p>
                      <a:pPr indent="0" lvl="0" marL="0" rtl="0" algn="r">
                        <a:lnSpc>
                          <a:spcPct val="115000"/>
                        </a:lnSpc>
                        <a:spcBef>
                          <a:spcPts val="0"/>
                        </a:spcBef>
                        <a:spcAft>
                          <a:spcPts val="0"/>
                        </a:spcAft>
                        <a:buNone/>
                      </a:pPr>
                      <a:r>
                        <a:rPr lang="en-US" sz="1600">
                          <a:solidFill>
                            <a:schemeClr val="accent1"/>
                          </a:solidFill>
                        </a:rPr>
                        <a:t>ceo</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1.07977</a:t>
                      </a:r>
                      <a:r>
                        <a:rPr lang="en-US" sz="1600">
                          <a:solidFill>
                            <a:schemeClr val="accent1"/>
                          </a:solidFill>
                        </a:rPr>
                        <a:t>9</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77275">
                <a:tc>
                  <a:txBody>
                    <a:bodyPr/>
                    <a:lstStyle/>
                    <a:p>
                      <a:pPr indent="0" lvl="0" marL="0" rtl="0" algn="r">
                        <a:lnSpc>
                          <a:spcPct val="115000"/>
                        </a:lnSpc>
                        <a:spcBef>
                          <a:spcPts val="0"/>
                        </a:spcBef>
                        <a:spcAft>
                          <a:spcPts val="0"/>
                        </a:spcAft>
                        <a:buNone/>
                      </a:pPr>
                      <a:r>
                        <a:rPr lang="en-US" sz="1600">
                          <a:solidFill>
                            <a:schemeClr val="accent1"/>
                          </a:solidFill>
                        </a:rPr>
                        <a:t>shift</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1.072818</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graphicFrame>
        <p:nvGraphicFramePr>
          <p:cNvPr id="217" name="Google Shape;217;p25"/>
          <p:cNvGraphicFramePr/>
          <p:nvPr/>
        </p:nvGraphicFramePr>
        <p:xfrm>
          <a:off x="5034550" y="1575463"/>
          <a:ext cx="3000000" cy="3000000"/>
        </p:xfrm>
        <a:graphic>
          <a:graphicData uri="http://schemas.openxmlformats.org/drawingml/2006/table">
            <a:tbl>
              <a:tblPr>
                <a:noFill/>
                <a:tableStyleId>{A4CD32D1-7223-4207-B711-42E8D7DC6E74}</a:tableStyleId>
              </a:tblPr>
              <a:tblGrid>
                <a:gridCol w="1053375"/>
                <a:gridCol w="1254000"/>
              </a:tblGrid>
              <a:tr h="396200">
                <a:tc>
                  <a:txBody>
                    <a:bodyPr/>
                    <a:lstStyle/>
                    <a:p>
                      <a:pPr indent="0" lvl="0" marL="0" rtl="0" algn="r">
                        <a:lnSpc>
                          <a:spcPct val="115000"/>
                        </a:lnSpc>
                        <a:spcBef>
                          <a:spcPts val="0"/>
                        </a:spcBef>
                        <a:spcAft>
                          <a:spcPts val="0"/>
                        </a:spcAft>
                        <a:buNone/>
                      </a:pPr>
                      <a:r>
                        <a:rPr b="1" lang="en-US" sz="1600">
                          <a:solidFill>
                            <a:schemeClr val="accent1"/>
                          </a:solidFill>
                        </a:rPr>
                        <a:t>Word</a:t>
                      </a:r>
                      <a:endParaRPr b="1" sz="1600">
                        <a:solidFill>
                          <a:schemeClr val="accent1"/>
                        </a:solidFill>
                      </a:endParaRPr>
                    </a:p>
                  </a:txBody>
                  <a:tcPr marT="38100" marB="38100" marR="76200" marL="762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600">
                          <a:solidFill>
                            <a:schemeClr val="accent1"/>
                          </a:solidFill>
                        </a:rPr>
                        <a:t>Coefficient</a:t>
                      </a:r>
                      <a:endParaRPr b="1" sz="1600">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19075">
                <a:tc>
                  <a:txBody>
                    <a:bodyPr/>
                    <a:lstStyle/>
                    <a:p>
                      <a:pPr indent="0" lvl="0" marL="0" rtl="0" algn="r">
                        <a:lnSpc>
                          <a:spcPct val="115000"/>
                        </a:lnSpc>
                        <a:spcBef>
                          <a:spcPts val="0"/>
                        </a:spcBef>
                        <a:spcAft>
                          <a:spcPts val="0"/>
                        </a:spcAft>
                        <a:buNone/>
                      </a:pPr>
                      <a:r>
                        <a:rPr lang="en-US" sz="1600">
                          <a:solidFill>
                            <a:schemeClr val="accent1"/>
                          </a:solidFill>
                        </a:rPr>
                        <a:t>book</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-1.631081</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19075">
                <a:tc>
                  <a:txBody>
                    <a:bodyPr/>
                    <a:lstStyle/>
                    <a:p>
                      <a:pPr indent="0" lvl="0" marL="0" rtl="0" algn="r">
                        <a:lnSpc>
                          <a:spcPct val="115000"/>
                        </a:lnSpc>
                        <a:spcBef>
                          <a:spcPts val="0"/>
                        </a:spcBef>
                        <a:spcAft>
                          <a:spcPts val="0"/>
                        </a:spcAft>
                        <a:buNone/>
                      </a:pPr>
                      <a:r>
                        <a:rPr lang="en-US" sz="1600">
                          <a:solidFill>
                            <a:schemeClr val="accent1"/>
                          </a:solidFill>
                        </a:rPr>
                        <a:t>selloff</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-1.587054</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19075">
                <a:tc>
                  <a:txBody>
                    <a:bodyPr/>
                    <a:lstStyle/>
                    <a:p>
                      <a:pPr indent="0" lvl="0" marL="0" rtl="0" algn="r">
                        <a:lnSpc>
                          <a:spcPct val="115000"/>
                        </a:lnSpc>
                        <a:spcBef>
                          <a:spcPts val="0"/>
                        </a:spcBef>
                        <a:spcAft>
                          <a:spcPts val="0"/>
                        </a:spcAft>
                        <a:buNone/>
                      </a:pPr>
                      <a:r>
                        <a:rPr lang="en-US" sz="1600">
                          <a:solidFill>
                            <a:schemeClr val="accent1"/>
                          </a:solidFill>
                        </a:rPr>
                        <a:t>stagflat</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-1.431557</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19075">
                <a:tc>
                  <a:txBody>
                    <a:bodyPr/>
                    <a:lstStyle/>
                    <a:p>
                      <a:pPr indent="0" lvl="0" marL="0" rtl="0" algn="r">
                        <a:lnSpc>
                          <a:spcPct val="115000"/>
                        </a:lnSpc>
                        <a:spcBef>
                          <a:spcPts val="0"/>
                        </a:spcBef>
                        <a:spcAft>
                          <a:spcPts val="0"/>
                        </a:spcAft>
                        <a:buNone/>
                      </a:pPr>
                      <a:r>
                        <a:rPr lang="en-US" sz="1600">
                          <a:solidFill>
                            <a:schemeClr val="accent1"/>
                          </a:solidFill>
                        </a:rPr>
                        <a:t>myth</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-1.386647</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19075">
                <a:tc>
                  <a:txBody>
                    <a:bodyPr/>
                    <a:lstStyle/>
                    <a:p>
                      <a:pPr indent="0" lvl="0" marL="0" rtl="0" algn="r">
                        <a:lnSpc>
                          <a:spcPct val="115000"/>
                        </a:lnSpc>
                        <a:spcBef>
                          <a:spcPts val="0"/>
                        </a:spcBef>
                        <a:spcAft>
                          <a:spcPts val="0"/>
                        </a:spcAft>
                        <a:buNone/>
                      </a:pPr>
                      <a:r>
                        <a:rPr lang="en-US" sz="1600">
                          <a:solidFill>
                            <a:schemeClr val="accent1"/>
                          </a:solidFill>
                        </a:rPr>
                        <a:t>break</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-1.345357</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19075">
                <a:tc>
                  <a:txBody>
                    <a:bodyPr/>
                    <a:lstStyle/>
                    <a:p>
                      <a:pPr indent="0" lvl="0" marL="0" rtl="0" algn="r">
                        <a:lnSpc>
                          <a:spcPct val="115000"/>
                        </a:lnSpc>
                        <a:spcBef>
                          <a:spcPts val="0"/>
                        </a:spcBef>
                        <a:spcAft>
                          <a:spcPts val="0"/>
                        </a:spcAft>
                        <a:buNone/>
                      </a:pPr>
                      <a:r>
                        <a:rPr lang="en-US" sz="1600">
                          <a:solidFill>
                            <a:schemeClr val="accent1"/>
                          </a:solidFill>
                        </a:rPr>
                        <a:t>earli</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-1.281100</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19075">
                <a:tc>
                  <a:txBody>
                    <a:bodyPr/>
                    <a:lstStyle/>
                    <a:p>
                      <a:pPr indent="0" lvl="0" marL="0" rtl="0" algn="r">
                        <a:lnSpc>
                          <a:spcPct val="115000"/>
                        </a:lnSpc>
                        <a:spcBef>
                          <a:spcPts val="0"/>
                        </a:spcBef>
                        <a:spcAft>
                          <a:spcPts val="0"/>
                        </a:spcAft>
                        <a:buNone/>
                      </a:pPr>
                      <a:r>
                        <a:rPr lang="en-US" sz="1600">
                          <a:solidFill>
                            <a:schemeClr val="accent1"/>
                          </a:solidFill>
                        </a:rPr>
                        <a:t>omicron</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-1.275406</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19075">
                <a:tc>
                  <a:txBody>
                    <a:bodyPr/>
                    <a:lstStyle/>
                    <a:p>
                      <a:pPr indent="0" lvl="0" marL="0" rtl="0" algn="r">
                        <a:lnSpc>
                          <a:spcPct val="115000"/>
                        </a:lnSpc>
                        <a:spcBef>
                          <a:spcPts val="0"/>
                        </a:spcBef>
                        <a:spcAft>
                          <a:spcPts val="0"/>
                        </a:spcAft>
                        <a:buNone/>
                      </a:pPr>
                      <a:r>
                        <a:rPr lang="en-US" sz="1600">
                          <a:solidFill>
                            <a:schemeClr val="accent1"/>
                          </a:solidFill>
                        </a:rPr>
                        <a:t>polici</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-1.245375</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19075">
                <a:tc>
                  <a:txBody>
                    <a:bodyPr/>
                    <a:lstStyle/>
                    <a:p>
                      <a:pPr indent="0" lvl="0" marL="0" rtl="0" algn="r">
                        <a:lnSpc>
                          <a:spcPct val="115000"/>
                        </a:lnSpc>
                        <a:spcBef>
                          <a:spcPts val="0"/>
                        </a:spcBef>
                        <a:spcAft>
                          <a:spcPts val="0"/>
                        </a:spcAft>
                        <a:buNone/>
                      </a:pPr>
                      <a:r>
                        <a:rPr lang="en-US" sz="1600">
                          <a:solidFill>
                            <a:schemeClr val="accent1"/>
                          </a:solidFill>
                        </a:rPr>
                        <a:t>sell</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solidFill>
                            <a:schemeClr val="accent1"/>
                          </a:solidFill>
                        </a:rPr>
                        <a:t>-1.244793</a:t>
                      </a:r>
                      <a:endParaRPr sz="1600">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5975">
                <a:tc>
                  <a:txBody>
                    <a:bodyPr/>
                    <a:lstStyle/>
                    <a:p>
                      <a:pPr indent="0" lvl="0" marL="0" rtl="0" algn="r">
                        <a:lnSpc>
                          <a:spcPct val="115000"/>
                        </a:lnSpc>
                        <a:spcBef>
                          <a:spcPts val="0"/>
                        </a:spcBef>
                        <a:spcAft>
                          <a:spcPts val="0"/>
                        </a:spcAft>
                        <a:buNone/>
                      </a:pPr>
                      <a:r>
                        <a:rPr lang="en-US">
                          <a:solidFill>
                            <a:schemeClr val="accent1"/>
                          </a:solidFill>
                        </a:rPr>
                        <a:t>freedom</a:t>
                      </a:r>
                      <a:endParaRPr>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solidFill>
                            <a:schemeClr val="accent1"/>
                          </a:solidFill>
                        </a:rPr>
                        <a:t>-1.215873</a:t>
                      </a:r>
                      <a:endParaRPr>
                        <a:solidFill>
                          <a:schemeClr val="accent1"/>
                        </a:solidFill>
                      </a:endParaRPr>
                    </a:p>
                  </a:txBody>
                  <a:tcPr marT="38100" marB="38100" marR="76200" marL="7620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6"/>
          <p:cNvPicPr preferRelativeResize="0"/>
          <p:nvPr/>
        </p:nvPicPr>
        <p:blipFill>
          <a:blip r:embed="rId3">
            <a:alphaModFix/>
          </a:blip>
          <a:stretch>
            <a:fillRect/>
          </a:stretch>
        </p:blipFill>
        <p:spPr>
          <a:xfrm>
            <a:off x="0" y="1220775"/>
            <a:ext cx="8177850" cy="4605749"/>
          </a:xfrm>
          <a:prstGeom prst="rect">
            <a:avLst/>
          </a:prstGeom>
          <a:noFill/>
          <a:ln>
            <a:noFill/>
          </a:ln>
        </p:spPr>
      </p:pic>
      <p:sp>
        <p:nvSpPr>
          <p:cNvPr id="224" name="Google Shape;224;p26"/>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Naive Bayes Classifier</a:t>
            </a:r>
            <a:r>
              <a:rPr lang="en-US"/>
              <a:t> Model</a:t>
            </a:r>
            <a:endParaRPr/>
          </a:p>
        </p:txBody>
      </p:sp>
      <p:sp>
        <p:nvSpPr>
          <p:cNvPr id="225" name="Google Shape;225;p26"/>
          <p:cNvSpPr txBox="1"/>
          <p:nvPr/>
        </p:nvSpPr>
        <p:spPr>
          <a:xfrm>
            <a:off x="5254825" y="4630950"/>
            <a:ext cx="98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54.84</a:t>
            </a:r>
            <a:r>
              <a:rPr lang="en-US" sz="1200"/>
              <a:t>%</a:t>
            </a:r>
            <a:endParaRPr sz="1200"/>
          </a:p>
        </p:txBody>
      </p:sp>
      <p:sp>
        <p:nvSpPr>
          <p:cNvPr id="226" name="Google Shape;226;p26"/>
          <p:cNvSpPr txBox="1"/>
          <p:nvPr/>
        </p:nvSpPr>
        <p:spPr>
          <a:xfrm>
            <a:off x="5784125" y="3838775"/>
            <a:ext cx="98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59.76%</a:t>
            </a:r>
            <a:endParaRPr sz="1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Naive Bayes Classifier Model</a:t>
            </a:r>
            <a:endParaRPr/>
          </a:p>
        </p:txBody>
      </p:sp>
      <p:pic>
        <p:nvPicPr>
          <p:cNvPr id="233" name="Google Shape;233;p27"/>
          <p:cNvPicPr preferRelativeResize="0"/>
          <p:nvPr/>
        </p:nvPicPr>
        <p:blipFill>
          <a:blip r:embed="rId3">
            <a:alphaModFix/>
          </a:blip>
          <a:stretch>
            <a:fillRect/>
          </a:stretch>
        </p:blipFill>
        <p:spPr>
          <a:xfrm>
            <a:off x="746875" y="1262675"/>
            <a:ext cx="5001201" cy="4407525"/>
          </a:xfrm>
          <a:prstGeom prst="rect">
            <a:avLst/>
          </a:prstGeom>
          <a:noFill/>
          <a:ln>
            <a:noFill/>
          </a:ln>
        </p:spPr>
      </p:pic>
      <p:graphicFrame>
        <p:nvGraphicFramePr>
          <p:cNvPr id="234" name="Google Shape;234;p27"/>
          <p:cNvGraphicFramePr/>
          <p:nvPr/>
        </p:nvGraphicFramePr>
        <p:xfrm>
          <a:off x="6021425" y="2818725"/>
          <a:ext cx="3000000" cy="3000000"/>
        </p:xfrm>
        <a:graphic>
          <a:graphicData uri="http://schemas.openxmlformats.org/drawingml/2006/table">
            <a:tbl>
              <a:tblPr>
                <a:noFill/>
                <a:tableStyleId>{A4CD32D1-7223-4207-B711-42E8D7DC6E74}</a:tableStyleId>
              </a:tblPr>
              <a:tblGrid>
                <a:gridCol w="1147850"/>
                <a:gridCol w="1501550"/>
              </a:tblGrid>
              <a:tr h="219075">
                <a:tc>
                  <a:txBody>
                    <a:bodyPr/>
                    <a:lstStyle/>
                    <a:p>
                      <a:pPr indent="0" lvl="0" marL="0" rtl="0" algn="r">
                        <a:lnSpc>
                          <a:spcPct val="115000"/>
                        </a:lnSpc>
                        <a:spcBef>
                          <a:spcPts val="0"/>
                        </a:spcBef>
                        <a:spcAft>
                          <a:spcPts val="0"/>
                        </a:spcAft>
                        <a:buNone/>
                      </a:pPr>
                      <a:r>
                        <a:t/>
                      </a:r>
                      <a:endParaRPr b="1">
                        <a:solidFill>
                          <a:srgbClr val="002D50"/>
                        </a:solidFill>
                      </a:endParaRPr>
                    </a:p>
                  </a:txBody>
                  <a:tcPr marT="38100" marB="38100" marR="76200" marL="76200" anchor="ctr"/>
                </a:tc>
                <a:tc>
                  <a:txBody>
                    <a:bodyPr/>
                    <a:lstStyle/>
                    <a:p>
                      <a:pPr indent="0" lvl="0" marL="0" rtl="0" algn="r">
                        <a:lnSpc>
                          <a:spcPct val="115000"/>
                        </a:lnSpc>
                        <a:spcBef>
                          <a:spcPts val="0"/>
                        </a:spcBef>
                        <a:spcAft>
                          <a:spcPts val="0"/>
                        </a:spcAft>
                        <a:buClr>
                          <a:schemeClr val="dk1"/>
                        </a:buClr>
                        <a:buSzPts val="1100"/>
                        <a:buFont typeface="Arial"/>
                        <a:buNone/>
                      </a:pPr>
                      <a:r>
                        <a:rPr b="1" lang="en-US">
                          <a:solidFill>
                            <a:srgbClr val="002D50"/>
                          </a:solidFill>
                        </a:rPr>
                        <a:t>Scores</a:t>
                      </a:r>
                      <a:endParaRPr b="1">
                        <a:solidFill>
                          <a:srgbClr val="002D50"/>
                        </a:solidFill>
                      </a:endParaRPr>
                    </a:p>
                  </a:txBody>
                  <a:tcPr marT="38100" marB="38100" marR="76200" marL="76200" anchor="ctr"/>
                </a:tc>
              </a:tr>
              <a:tr h="219075">
                <a:tc>
                  <a:txBody>
                    <a:bodyPr/>
                    <a:lstStyle/>
                    <a:p>
                      <a:pPr indent="0" lvl="0" marL="0" rtl="0" algn="r">
                        <a:lnSpc>
                          <a:spcPct val="115000"/>
                        </a:lnSpc>
                        <a:spcBef>
                          <a:spcPts val="0"/>
                        </a:spcBef>
                        <a:spcAft>
                          <a:spcPts val="0"/>
                        </a:spcAft>
                        <a:buNone/>
                      </a:pPr>
                      <a:r>
                        <a:rPr b="1" lang="en-US">
                          <a:solidFill>
                            <a:schemeClr val="accent1"/>
                          </a:solidFill>
                        </a:rPr>
                        <a:t>Accuracy</a:t>
                      </a:r>
                      <a:endParaRPr>
                        <a:solidFill>
                          <a:srgbClr val="002D50"/>
                        </a:solidFill>
                      </a:endParaRPr>
                    </a:p>
                  </a:txBody>
                  <a:tcPr marT="38100" marB="38100" marR="76200" marL="76200" anchor="ctr"/>
                </a:tc>
                <a:tc>
                  <a:txBody>
                    <a:bodyPr/>
                    <a:lstStyle/>
                    <a:p>
                      <a:pPr indent="0" lvl="0" marL="0" rtl="0" algn="r">
                        <a:lnSpc>
                          <a:spcPct val="115000"/>
                        </a:lnSpc>
                        <a:spcBef>
                          <a:spcPts val="0"/>
                        </a:spcBef>
                        <a:spcAft>
                          <a:spcPts val="0"/>
                        </a:spcAft>
                        <a:buNone/>
                      </a:pPr>
                      <a:r>
                        <a:rPr lang="en-US">
                          <a:solidFill>
                            <a:srgbClr val="002D50"/>
                          </a:solidFill>
                        </a:rPr>
                        <a:t>0.597615</a:t>
                      </a:r>
                      <a:endParaRPr>
                        <a:solidFill>
                          <a:srgbClr val="002D50"/>
                        </a:solidFill>
                      </a:endParaRPr>
                    </a:p>
                  </a:txBody>
                  <a:tcPr marT="38100" marB="38100" marR="76200" marL="76200"/>
                </a:tc>
              </a:tr>
              <a:tr h="219075">
                <a:tc>
                  <a:txBody>
                    <a:bodyPr/>
                    <a:lstStyle/>
                    <a:p>
                      <a:pPr indent="0" lvl="0" marL="0" marR="0" rtl="0" algn="r">
                        <a:lnSpc>
                          <a:spcPct val="115000"/>
                        </a:lnSpc>
                        <a:spcBef>
                          <a:spcPts val="0"/>
                        </a:spcBef>
                        <a:spcAft>
                          <a:spcPts val="0"/>
                        </a:spcAft>
                        <a:buNone/>
                      </a:pPr>
                      <a:r>
                        <a:rPr b="1" lang="en-US">
                          <a:solidFill>
                            <a:schemeClr val="accent1"/>
                          </a:solidFill>
                        </a:rPr>
                        <a:t>F1-Score</a:t>
                      </a:r>
                      <a:endParaRPr b="1">
                        <a:solidFill>
                          <a:schemeClr val="accent1"/>
                        </a:solidFill>
                      </a:endParaRPr>
                    </a:p>
                  </a:txBody>
                  <a:tcPr marT="38100" marB="38100" marR="76200" marL="76200" anchor="ctr"/>
                </a:tc>
                <a:tc>
                  <a:txBody>
                    <a:bodyPr/>
                    <a:lstStyle/>
                    <a:p>
                      <a:pPr indent="0" lvl="0" marL="0" rtl="0" algn="r">
                        <a:lnSpc>
                          <a:spcPct val="115000"/>
                        </a:lnSpc>
                        <a:spcBef>
                          <a:spcPts val="0"/>
                        </a:spcBef>
                        <a:spcAft>
                          <a:spcPts val="0"/>
                        </a:spcAft>
                        <a:buNone/>
                      </a:pPr>
                      <a:r>
                        <a:rPr lang="en-US">
                          <a:solidFill>
                            <a:srgbClr val="002D50"/>
                          </a:solidFill>
                        </a:rPr>
                        <a:t>0.653846</a:t>
                      </a:r>
                      <a:endParaRPr>
                        <a:solidFill>
                          <a:srgbClr val="002D50"/>
                        </a:solidFill>
                      </a:endParaRPr>
                    </a:p>
                  </a:txBody>
                  <a:tcPr marT="38100" marB="38100" marR="76200" marL="76200"/>
                </a:tc>
              </a:tr>
              <a:tr h="219075">
                <a:tc>
                  <a:txBody>
                    <a:bodyPr/>
                    <a:lstStyle/>
                    <a:p>
                      <a:pPr indent="0" lvl="0" marL="0" rtl="0" algn="r">
                        <a:lnSpc>
                          <a:spcPct val="115000"/>
                        </a:lnSpc>
                        <a:spcBef>
                          <a:spcPts val="0"/>
                        </a:spcBef>
                        <a:spcAft>
                          <a:spcPts val="0"/>
                        </a:spcAft>
                        <a:buNone/>
                      </a:pPr>
                      <a:r>
                        <a:rPr b="1" lang="en-US">
                          <a:solidFill>
                            <a:schemeClr val="accent1"/>
                          </a:solidFill>
                        </a:rPr>
                        <a:t>ACU_ROC</a:t>
                      </a:r>
                      <a:endParaRPr>
                        <a:solidFill>
                          <a:schemeClr val="accent1"/>
                        </a:solidFill>
                      </a:endParaRPr>
                    </a:p>
                  </a:txBody>
                  <a:tcPr marT="38100" marB="38100" marR="76200" marL="76200" anchor="ctr"/>
                </a:tc>
                <a:tc>
                  <a:txBody>
                    <a:bodyPr/>
                    <a:lstStyle/>
                    <a:p>
                      <a:pPr indent="0" lvl="0" marL="0" rtl="0" algn="r">
                        <a:lnSpc>
                          <a:spcPct val="115000"/>
                        </a:lnSpc>
                        <a:spcBef>
                          <a:spcPts val="0"/>
                        </a:spcBef>
                        <a:spcAft>
                          <a:spcPts val="0"/>
                        </a:spcAft>
                        <a:buNone/>
                      </a:pPr>
                      <a:r>
                        <a:rPr lang="en-US">
                          <a:solidFill>
                            <a:srgbClr val="002D50"/>
                          </a:solidFill>
                        </a:rPr>
                        <a:t>0.586789</a:t>
                      </a:r>
                      <a:endParaRPr>
                        <a:solidFill>
                          <a:srgbClr val="002D50"/>
                        </a:solidFill>
                      </a:endParaRPr>
                    </a:p>
                  </a:txBody>
                  <a:tcPr marT="38100" marB="38100" marR="76200" marL="762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213475" y="341775"/>
            <a:ext cx="8686500" cy="6501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sz="3034"/>
              <a:t>Bert Model</a:t>
            </a:r>
            <a:endParaRPr sz="1800"/>
          </a:p>
        </p:txBody>
      </p:sp>
      <p:sp>
        <p:nvSpPr>
          <p:cNvPr id="241" name="Google Shape;241;p28"/>
          <p:cNvSpPr/>
          <p:nvPr/>
        </p:nvSpPr>
        <p:spPr>
          <a:xfrm>
            <a:off x="1689575" y="4581325"/>
            <a:ext cx="1811700" cy="7143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Evaluation</a:t>
            </a:r>
            <a:endParaRPr b="1" sz="1800"/>
          </a:p>
        </p:txBody>
      </p:sp>
      <p:sp>
        <p:nvSpPr>
          <p:cNvPr id="242" name="Google Shape;242;p28"/>
          <p:cNvSpPr/>
          <p:nvPr/>
        </p:nvSpPr>
        <p:spPr>
          <a:xfrm>
            <a:off x="1689275" y="1238013"/>
            <a:ext cx="1811700" cy="7143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Tokenization</a:t>
            </a:r>
            <a:endParaRPr b="1" sz="1600"/>
          </a:p>
        </p:txBody>
      </p:sp>
      <p:sp>
        <p:nvSpPr>
          <p:cNvPr id="243" name="Google Shape;243;p28"/>
          <p:cNvSpPr/>
          <p:nvPr/>
        </p:nvSpPr>
        <p:spPr>
          <a:xfrm rot="569">
            <a:off x="1689275" y="3104100"/>
            <a:ext cx="1811700" cy="6498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Fine Tuning</a:t>
            </a:r>
            <a:endParaRPr b="1" sz="1600"/>
          </a:p>
        </p:txBody>
      </p:sp>
      <p:cxnSp>
        <p:nvCxnSpPr>
          <p:cNvPr id="244" name="Google Shape;244;p28"/>
          <p:cNvCxnSpPr>
            <a:stCxn id="243" idx="0"/>
            <a:endCxn id="245" idx="3"/>
          </p:cNvCxnSpPr>
          <p:nvPr/>
        </p:nvCxnSpPr>
        <p:spPr>
          <a:xfrm flipH="1" rot="5400000">
            <a:off x="1856525" y="2365500"/>
            <a:ext cx="531900" cy="945300"/>
          </a:xfrm>
          <a:prstGeom prst="curvedConnector2">
            <a:avLst/>
          </a:prstGeom>
          <a:noFill/>
          <a:ln cap="flat" cmpd="sng" w="9525">
            <a:solidFill>
              <a:schemeClr val="dk2"/>
            </a:solidFill>
            <a:prstDash val="solid"/>
            <a:round/>
            <a:headEnd len="med" w="med" type="none"/>
            <a:tailEnd len="med" w="med" type="none"/>
          </a:ln>
        </p:spPr>
      </p:cxnSp>
      <p:sp>
        <p:nvSpPr>
          <p:cNvPr id="245" name="Google Shape;245;p28"/>
          <p:cNvSpPr/>
          <p:nvPr/>
        </p:nvSpPr>
        <p:spPr>
          <a:xfrm>
            <a:off x="213475" y="2297425"/>
            <a:ext cx="1436400" cy="5493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600"/>
              <a:t>Pre-trained</a:t>
            </a:r>
            <a:endParaRPr b="1" sz="1600"/>
          </a:p>
          <a:p>
            <a:pPr indent="0" lvl="0" marL="0" rtl="0" algn="l">
              <a:spcBef>
                <a:spcPts val="0"/>
              </a:spcBef>
              <a:spcAft>
                <a:spcPts val="0"/>
              </a:spcAft>
              <a:buNone/>
            </a:pPr>
            <a:r>
              <a:rPr b="1" lang="en-US" sz="1600"/>
              <a:t>Model</a:t>
            </a:r>
            <a:endParaRPr b="1" sz="1800"/>
          </a:p>
        </p:txBody>
      </p:sp>
      <p:sp>
        <p:nvSpPr>
          <p:cNvPr id="246" name="Google Shape;246;p28"/>
          <p:cNvSpPr/>
          <p:nvPr/>
        </p:nvSpPr>
        <p:spPr>
          <a:xfrm>
            <a:off x="4118450" y="1238025"/>
            <a:ext cx="863100" cy="429000"/>
          </a:xfrm>
          <a:prstGeom prst="flowChartAlternateProcess">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a:t>Text</a:t>
            </a:r>
            <a:endParaRPr b="1" sz="1600"/>
          </a:p>
        </p:txBody>
      </p:sp>
      <p:sp>
        <p:nvSpPr>
          <p:cNvPr id="247" name="Google Shape;247;p28"/>
          <p:cNvSpPr/>
          <p:nvPr/>
        </p:nvSpPr>
        <p:spPr>
          <a:xfrm>
            <a:off x="4118450" y="2002100"/>
            <a:ext cx="863100" cy="429000"/>
          </a:xfrm>
          <a:prstGeom prst="flowChartAlternateProcess">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a:t>Labels</a:t>
            </a:r>
            <a:endParaRPr b="1" sz="1600"/>
          </a:p>
        </p:txBody>
      </p:sp>
      <p:cxnSp>
        <p:nvCxnSpPr>
          <p:cNvPr id="248" name="Google Shape;248;p28"/>
          <p:cNvCxnSpPr>
            <a:stCxn id="246" idx="3"/>
            <a:endCxn id="249" idx="1"/>
          </p:cNvCxnSpPr>
          <p:nvPr/>
        </p:nvCxnSpPr>
        <p:spPr>
          <a:xfrm>
            <a:off x="4981550" y="1452525"/>
            <a:ext cx="1061400" cy="276000"/>
          </a:xfrm>
          <a:prstGeom prst="curvedConnector3">
            <a:avLst>
              <a:gd fmla="val 34155" name="adj1"/>
            </a:avLst>
          </a:prstGeom>
          <a:noFill/>
          <a:ln cap="flat" cmpd="sng" w="9525">
            <a:solidFill>
              <a:schemeClr val="dk2"/>
            </a:solidFill>
            <a:prstDash val="solid"/>
            <a:round/>
            <a:headEnd len="med" w="med" type="none"/>
            <a:tailEnd len="med" w="med" type="none"/>
          </a:ln>
        </p:spPr>
      </p:cxnSp>
      <p:cxnSp>
        <p:nvCxnSpPr>
          <p:cNvPr id="250" name="Google Shape;250;p28"/>
          <p:cNvCxnSpPr>
            <a:stCxn id="249" idx="1"/>
            <a:endCxn id="247" idx="3"/>
          </p:cNvCxnSpPr>
          <p:nvPr/>
        </p:nvCxnSpPr>
        <p:spPr>
          <a:xfrm flipH="1">
            <a:off x="4981650" y="1728550"/>
            <a:ext cx="1061400" cy="488100"/>
          </a:xfrm>
          <a:prstGeom prst="curvedConnector3">
            <a:avLst>
              <a:gd fmla="val 60978" name="adj1"/>
            </a:avLst>
          </a:prstGeom>
          <a:noFill/>
          <a:ln cap="flat" cmpd="sng" w="9525">
            <a:solidFill>
              <a:schemeClr val="dk2"/>
            </a:solidFill>
            <a:prstDash val="solid"/>
            <a:round/>
            <a:headEnd len="med" w="med" type="none"/>
            <a:tailEnd len="med" w="med" type="none"/>
          </a:ln>
        </p:spPr>
      </p:cxnSp>
      <p:sp>
        <p:nvSpPr>
          <p:cNvPr id="249" name="Google Shape;249;p28"/>
          <p:cNvSpPr/>
          <p:nvPr/>
        </p:nvSpPr>
        <p:spPr>
          <a:xfrm>
            <a:off x="6043050" y="1371400"/>
            <a:ext cx="996600" cy="714300"/>
          </a:xfrm>
          <a:prstGeom prst="flowChartAlternateProcess">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US" sz="800">
                <a:solidFill>
                  <a:schemeClr val="dk1"/>
                </a:solidFill>
              </a:rPr>
              <a:t>input_ids, </a:t>
            </a:r>
            <a:endParaRPr b="1" sz="800">
              <a:solidFill>
                <a:schemeClr val="dk1"/>
              </a:solidFill>
            </a:endParaRPr>
          </a:p>
          <a:p>
            <a:pPr indent="0" lvl="0" marL="0" rtl="0" algn="ctr">
              <a:lnSpc>
                <a:spcPct val="150000"/>
              </a:lnSpc>
              <a:spcBef>
                <a:spcPts val="0"/>
              </a:spcBef>
              <a:spcAft>
                <a:spcPts val="0"/>
              </a:spcAft>
              <a:buClr>
                <a:schemeClr val="dk1"/>
              </a:buClr>
              <a:buSzPts val="1100"/>
              <a:buFont typeface="Arial"/>
              <a:buNone/>
            </a:pPr>
            <a:r>
              <a:rPr b="1" lang="en-US" sz="800">
                <a:solidFill>
                  <a:schemeClr val="dk1"/>
                </a:solidFill>
              </a:rPr>
              <a:t>hidden_masks</a:t>
            </a:r>
            <a:endParaRPr b="1" sz="800">
              <a:solidFill>
                <a:schemeClr val="dk1"/>
              </a:solidFill>
            </a:endParaRPr>
          </a:p>
          <a:p>
            <a:pPr indent="0" lvl="0" marL="0" rtl="0" algn="ctr">
              <a:lnSpc>
                <a:spcPct val="150000"/>
              </a:lnSpc>
              <a:spcBef>
                <a:spcPts val="0"/>
              </a:spcBef>
              <a:spcAft>
                <a:spcPts val="0"/>
              </a:spcAft>
              <a:buNone/>
            </a:pPr>
            <a:r>
              <a:rPr b="1" lang="en-US" sz="800">
                <a:solidFill>
                  <a:schemeClr val="dk1"/>
                </a:solidFill>
              </a:rPr>
              <a:t>labels</a:t>
            </a:r>
            <a:endParaRPr b="1" sz="800"/>
          </a:p>
        </p:txBody>
      </p:sp>
      <p:sp>
        <p:nvSpPr>
          <p:cNvPr id="251" name="Google Shape;251;p28"/>
          <p:cNvSpPr txBox="1"/>
          <p:nvPr/>
        </p:nvSpPr>
        <p:spPr>
          <a:xfrm>
            <a:off x="5227625" y="1242400"/>
            <a:ext cx="9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tokenizer</a:t>
            </a:r>
            <a:endParaRPr sz="1200"/>
          </a:p>
        </p:txBody>
      </p:sp>
      <p:sp>
        <p:nvSpPr>
          <p:cNvPr id="252" name="Google Shape;252;p28"/>
          <p:cNvSpPr/>
          <p:nvPr/>
        </p:nvSpPr>
        <p:spPr>
          <a:xfrm>
            <a:off x="7976725" y="1371400"/>
            <a:ext cx="996600" cy="714300"/>
          </a:xfrm>
          <a:prstGeom prst="flowChartAlternateProcess">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t>Dataloader</a:t>
            </a:r>
            <a:endParaRPr b="1" sz="800"/>
          </a:p>
        </p:txBody>
      </p:sp>
      <p:cxnSp>
        <p:nvCxnSpPr>
          <p:cNvPr id="253" name="Google Shape;253;p28"/>
          <p:cNvCxnSpPr>
            <a:stCxn id="249" idx="3"/>
            <a:endCxn id="252" idx="1"/>
          </p:cNvCxnSpPr>
          <p:nvPr/>
        </p:nvCxnSpPr>
        <p:spPr>
          <a:xfrm>
            <a:off x="7039650" y="1728550"/>
            <a:ext cx="937200" cy="600"/>
          </a:xfrm>
          <a:prstGeom prst="curvedConnector3">
            <a:avLst>
              <a:gd fmla="val 49993" name="adj1"/>
            </a:avLst>
          </a:prstGeom>
          <a:noFill/>
          <a:ln cap="flat" cmpd="sng" w="9525">
            <a:solidFill>
              <a:schemeClr val="dk2"/>
            </a:solidFill>
            <a:prstDash val="solid"/>
            <a:round/>
            <a:headEnd len="med" w="med" type="none"/>
            <a:tailEnd len="med" w="med" type="none"/>
          </a:ln>
        </p:spPr>
      </p:cxnSp>
      <p:sp>
        <p:nvSpPr>
          <p:cNvPr id="254" name="Google Shape;254;p28"/>
          <p:cNvSpPr/>
          <p:nvPr/>
        </p:nvSpPr>
        <p:spPr>
          <a:xfrm>
            <a:off x="4094400" y="3214500"/>
            <a:ext cx="1497300" cy="429000"/>
          </a:xfrm>
          <a:prstGeom prst="flowChartAlternateProcess">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t>Hyper-parameter</a:t>
            </a:r>
            <a:endParaRPr b="1" sz="1000"/>
          </a:p>
          <a:p>
            <a:pPr indent="0" lvl="0" marL="0" rtl="0" algn="ctr">
              <a:spcBef>
                <a:spcPts val="0"/>
              </a:spcBef>
              <a:spcAft>
                <a:spcPts val="0"/>
              </a:spcAft>
              <a:buNone/>
            </a:pPr>
            <a:r>
              <a:rPr b="1" lang="en-US" sz="1000"/>
              <a:t>(epochs num)</a:t>
            </a:r>
            <a:endParaRPr b="1" sz="1000"/>
          </a:p>
        </p:txBody>
      </p:sp>
      <p:cxnSp>
        <p:nvCxnSpPr>
          <p:cNvPr id="255" name="Google Shape;255;p28"/>
          <p:cNvCxnSpPr>
            <a:stCxn id="243" idx="3"/>
            <a:endCxn id="254" idx="1"/>
          </p:cNvCxnSpPr>
          <p:nvPr/>
        </p:nvCxnSpPr>
        <p:spPr>
          <a:xfrm>
            <a:off x="3500975" y="3429150"/>
            <a:ext cx="593400" cy="600"/>
          </a:xfrm>
          <a:prstGeom prst="curvedConnector3">
            <a:avLst>
              <a:gd fmla="val 50002" name="adj1"/>
            </a:avLst>
          </a:prstGeom>
          <a:noFill/>
          <a:ln cap="flat" cmpd="sng" w="9525">
            <a:solidFill>
              <a:schemeClr val="dk2"/>
            </a:solidFill>
            <a:prstDash val="solid"/>
            <a:round/>
            <a:headEnd len="med" w="med" type="none"/>
            <a:tailEnd len="med" w="med" type="none"/>
          </a:ln>
        </p:spPr>
      </p:cxnSp>
      <p:sp>
        <p:nvSpPr>
          <p:cNvPr id="256" name="Google Shape;256;p28"/>
          <p:cNvSpPr txBox="1"/>
          <p:nvPr/>
        </p:nvSpPr>
        <p:spPr>
          <a:xfrm>
            <a:off x="7039750" y="1421175"/>
            <a:ext cx="119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batch size = 32</a:t>
            </a:r>
            <a:endParaRPr sz="900"/>
          </a:p>
        </p:txBody>
      </p:sp>
      <p:sp>
        <p:nvSpPr>
          <p:cNvPr id="257" name="Google Shape;257;p28"/>
          <p:cNvSpPr/>
          <p:nvPr/>
        </p:nvSpPr>
        <p:spPr>
          <a:xfrm>
            <a:off x="4118450" y="4073025"/>
            <a:ext cx="1294500" cy="429000"/>
          </a:xfrm>
          <a:prstGeom prst="flowChartAlternateProcess">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loss &amp; hidden states for each apochs</a:t>
            </a:r>
            <a:endParaRPr b="1" sz="900"/>
          </a:p>
        </p:txBody>
      </p:sp>
      <p:cxnSp>
        <p:nvCxnSpPr>
          <p:cNvPr id="258" name="Google Shape;258;p28"/>
          <p:cNvCxnSpPr>
            <a:stCxn id="243" idx="2"/>
            <a:endCxn id="257" idx="1"/>
          </p:cNvCxnSpPr>
          <p:nvPr/>
        </p:nvCxnSpPr>
        <p:spPr>
          <a:xfrm flipH="1" rot="-5400000">
            <a:off x="3089975" y="3259050"/>
            <a:ext cx="533700" cy="1523400"/>
          </a:xfrm>
          <a:prstGeom prst="curvedConnector2">
            <a:avLst/>
          </a:prstGeom>
          <a:noFill/>
          <a:ln cap="flat" cmpd="sng" w="9525">
            <a:solidFill>
              <a:schemeClr val="dk2"/>
            </a:solidFill>
            <a:prstDash val="solid"/>
            <a:round/>
            <a:headEnd len="med" w="med" type="none"/>
            <a:tailEnd len="med" w="med" type="none"/>
          </a:ln>
        </p:spPr>
      </p:cxnSp>
      <p:cxnSp>
        <p:nvCxnSpPr>
          <p:cNvPr id="259" name="Google Shape;259;p28"/>
          <p:cNvCxnSpPr>
            <a:endCxn id="243" idx="0"/>
          </p:cNvCxnSpPr>
          <p:nvPr/>
        </p:nvCxnSpPr>
        <p:spPr>
          <a:xfrm>
            <a:off x="2595125" y="1952400"/>
            <a:ext cx="0" cy="115170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p28"/>
          <p:cNvCxnSpPr>
            <a:stCxn id="243" idx="2"/>
            <a:endCxn id="241" idx="0"/>
          </p:cNvCxnSpPr>
          <p:nvPr/>
        </p:nvCxnSpPr>
        <p:spPr>
          <a:xfrm>
            <a:off x="2595125" y="3753900"/>
            <a:ext cx="300" cy="82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Bert Model</a:t>
            </a:r>
            <a:endParaRPr/>
          </a:p>
        </p:txBody>
      </p:sp>
      <p:pic>
        <p:nvPicPr>
          <p:cNvPr id="267" name="Google Shape;267;p29"/>
          <p:cNvPicPr preferRelativeResize="0"/>
          <p:nvPr/>
        </p:nvPicPr>
        <p:blipFill rotWithShape="1">
          <a:blip r:embed="rId3">
            <a:alphaModFix/>
          </a:blip>
          <a:srcRect b="0" l="6617" r="4438" t="0"/>
          <a:stretch/>
        </p:blipFill>
        <p:spPr>
          <a:xfrm>
            <a:off x="213475" y="893200"/>
            <a:ext cx="6101048" cy="4571999"/>
          </a:xfrm>
          <a:prstGeom prst="rect">
            <a:avLst/>
          </a:prstGeom>
          <a:noFill/>
          <a:ln>
            <a:noFill/>
          </a:ln>
        </p:spPr>
      </p:pic>
      <p:sp>
        <p:nvSpPr>
          <p:cNvPr id="268" name="Google Shape;268;p29"/>
          <p:cNvSpPr txBox="1"/>
          <p:nvPr/>
        </p:nvSpPr>
        <p:spPr>
          <a:xfrm>
            <a:off x="6175075" y="1317100"/>
            <a:ext cx="2724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TSNE </a:t>
            </a:r>
            <a:r>
              <a:rPr lang="en-US"/>
              <a:t>Visualization</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Reducing the 768 </a:t>
            </a:r>
            <a:r>
              <a:rPr lang="en-US"/>
              <a:t>dimension</a:t>
            </a:r>
            <a:r>
              <a:rPr lang="en-US"/>
              <a:t> in Bert hidden states to 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Bert</a:t>
            </a:r>
            <a:r>
              <a:rPr lang="en-US"/>
              <a:t> Model</a:t>
            </a:r>
            <a:endParaRPr/>
          </a:p>
        </p:txBody>
      </p:sp>
      <p:pic>
        <p:nvPicPr>
          <p:cNvPr id="275" name="Google Shape;275;p30"/>
          <p:cNvPicPr preferRelativeResize="0"/>
          <p:nvPr/>
        </p:nvPicPr>
        <p:blipFill rotWithShape="1">
          <a:blip r:embed="rId3">
            <a:alphaModFix/>
          </a:blip>
          <a:srcRect b="0" l="6271" r="3752" t="0"/>
          <a:stretch/>
        </p:blipFill>
        <p:spPr>
          <a:xfrm>
            <a:off x="213475" y="908350"/>
            <a:ext cx="6131323" cy="4541724"/>
          </a:xfrm>
          <a:prstGeom prst="rect">
            <a:avLst/>
          </a:prstGeom>
          <a:noFill/>
          <a:ln>
            <a:noFill/>
          </a:ln>
        </p:spPr>
      </p:pic>
      <p:sp>
        <p:nvSpPr>
          <p:cNvPr id="276" name="Google Shape;276;p30"/>
          <p:cNvSpPr txBox="1"/>
          <p:nvPr/>
        </p:nvSpPr>
        <p:spPr>
          <a:xfrm>
            <a:off x="6159775" y="1354600"/>
            <a:ext cx="2740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TSNE Visualization: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Reducing the 768 dimension in Bert hidden states to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a:t>Bert Model</a:t>
            </a:r>
            <a:endParaRPr/>
          </a:p>
          <a:p>
            <a:pPr indent="0" lvl="0" marL="0" rtl="0" algn="l">
              <a:lnSpc>
                <a:spcPct val="115000"/>
              </a:lnSpc>
              <a:spcBef>
                <a:spcPts val="0"/>
              </a:spcBef>
              <a:spcAft>
                <a:spcPts val="0"/>
              </a:spcAft>
              <a:buNone/>
            </a:pPr>
            <a:r>
              <a:rPr lang="en-US" sz="1800"/>
              <a:t>Loss changing with epochs</a:t>
            </a:r>
            <a:endParaRPr sz="1800"/>
          </a:p>
        </p:txBody>
      </p:sp>
      <p:pic>
        <p:nvPicPr>
          <p:cNvPr id="283" name="Google Shape;283;p31"/>
          <p:cNvPicPr preferRelativeResize="0"/>
          <p:nvPr/>
        </p:nvPicPr>
        <p:blipFill>
          <a:blip r:embed="rId3">
            <a:alphaModFix/>
          </a:blip>
          <a:stretch>
            <a:fillRect/>
          </a:stretch>
        </p:blipFill>
        <p:spPr>
          <a:xfrm>
            <a:off x="984050" y="1295113"/>
            <a:ext cx="5601450" cy="4267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Model Accuracy</a:t>
            </a:r>
            <a:endParaRPr/>
          </a:p>
        </p:txBody>
      </p:sp>
      <p:pic>
        <p:nvPicPr>
          <p:cNvPr id="290" name="Google Shape;290;p32"/>
          <p:cNvPicPr preferRelativeResize="0"/>
          <p:nvPr/>
        </p:nvPicPr>
        <p:blipFill>
          <a:blip r:embed="rId3">
            <a:alphaModFix/>
          </a:blip>
          <a:stretch>
            <a:fillRect/>
          </a:stretch>
        </p:blipFill>
        <p:spPr>
          <a:xfrm>
            <a:off x="213463" y="1462075"/>
            <a:ext cx="4943475" cy="3933825"/>
          </a:xfrm>
          <a:prstGeom prst="rect">
            <a:avLst/>
          </a:prstGeom>
          <a:noFill/>
          <a:ln>
            <a:noFill/>
          </a:ln>
        </p:spPr>
      </p:pic>
      <p:graphicFrame>
        <p:nvGraphicFramePr>
          <p:cNvPr id="291" name="Google Shape;291;p32"/>
          <p:cNvGraphicFramePr/>
          <p:nvPr/>
        </p:nvGraphicFramePr>
        <p:xfrm>
          <a:off x="5959175" y="2156363"/>
          <a:ext cx="3000000" cy="3000000"/>
        </p:xfrm>
        <a:graphic>
          <a:graphicData uri="http://schemas.openxmlformats.org/drawingml/2006/table">
            <a:tbl>
              <a:tblPr>
                <a:noFill/>
                <a:tableStyleId>{A4CD32D1-7223-4207-B711-42E8D7DC6E74}</a:tableStyleId>
              </a:tblPr>
              <a:tblGrid>
                <a:gridCol w="1014300"/>
                <a:gridCol w="1088000"/>
              </a:tblGrid>
              <a:tr h="378350">
                <a:tc>
                  <a:txBody>
                    <a:bodyPr/>
                    <a:lstStyle/>
                    <a:p>
                      <a:pPr indent="0" lvl="0" marL="0" rtl="0" algn="r">
                        <a:lnSpc>
                          <a:spcPct val="115000"/>
                        </a:lnSpc>
                        <a:spcBef>
                          <a:spcPts val="0"/>
                        </a:spcBef>
                        <a:spcAft>
                          <a:spcPts val="0"/>
                        </a:spcAft>
                        <a:buNone/>
                      </a:pPr>
                      <a:r>
                        <a:t/>
                      </a:r>
                      <a:endParaRPr b="1" sz="1200">
                        <a:solidFill>
                          <a:srgbClr val="002D50"/>
                        </a:solidFill>
                      </a:endParaRPr>
                    </a:p>
                  </a:txBody>
                  <a:tcPr marT="38100" marB="38100" marR="76200" marL="76200" anchor="ctr"/>
                </a:tc>
                <a:tc>
                  <a:txBody>
                    <a:bodyPr/>
                    <a:lstStyle/>
                    <a:p>
                      <a:pPr indent="0" lvl="0" marL="0" rtl="0" algn="ctr">
                        <a:lnSpc>
                          <a:spcPct val="115000"/>
                        </a:lnSpc>
                        <a:spcBef>
                          <a:spcPts val="0"/>
                        </a:spcBef>
                        <a:spcAft>
                          <a:spcPts val="0"/>
                        </a:spcAft>
                        <a:buClr>
                          <a:schemeClr val="dk1"/>
                        </a:buClr>
                        <a:buSzPts val="1100"/>
                        <a:buFont typeface="Arial"/>
                        <a:buNone/>
                      </a:pPr>
                      <a:r>
                        <a:rPr b="1" lang="en-US" sz="1200">
                          <a:solidFill>
                            <a:srgbClr val="002D50"/>
                          </a:solidFill>
                        </a:rPr>
                        <a:t>Scores</a:t>
                      </a:r>
                      <a:endParaRPr b="1" sz="1200">
                        <a:solidFill>
                          <a:srgbClr val="002D50"/>
                        </a:solidFill>
                      </a:endParaRPr>
                    </a:p>
                  </a:txBody>
                  <a:tcPr marT="38100" marB="38100" marR="76200" marL="76200" anchor="ctr"/>
                </a:tc>
              </a:tr>
              <a:tr h="378350">
                <a:tc>
                  <a:txBody>
                    <a:bodyPr/>
                    <a:lstStyle/>
                    <a:p>
                      <a:pPr indent="0" lvl="0" marL="0" rtl="0" algn="r">
                        <a:lnSpc>
                          <a:spcPct val="115000"/>
                        </a:lnSpc>
                        <a:spcBef>
                          <a:spcPts val="0"/>
                        </a:spcBef>
                        <a:spcAft>
                          <a:spcPts val="0"/>
                        </a:spcAft>
                        <a:buNone/>
                      </a:pPr>
                      <a:r>
                        <a:rPr b="1" lang="en-US" sz="1200">
                          <a:solidFill>
                            <a:schemeClr val="accent1"/>
                          </a:solidFill>
                        </a:rPr>
                        <a:t>Accuracy</a:t>
                      </a:r>
                      <a:endParaRPr sz="1200">
                        <a:solidFill>
                          <a:srgbClr val="002D50"/>
                        </a:solidFill>
                      </a:endParaRPr>
                    </a:p>
                  </a:txBody>
                  <a:tcPr marT="38100" marB="38100" marR="76200" marL="76200" anchor="ctr">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Clr>
                          <a:srgbClr val="000000"/>
                        </a:buClr>
                        <a:buSzPts val="1100"/>
                        <a:buFont typeface="Arial"/>
                        <a:buNone/>
                      </a:pPr>
                      <a:r>
                        <a:rPr lang="en-US" sz="1200">
                          <a:solidFill>
                            <a:srgbClr val="002D50"/>
                          </a:solidFill>
                        </a:rPr>
                        <a:t>0.587183</a:t>
                      </a:r>
                      <a:endParaRPr sz="1200">
                        <a:solidFill>
                          <a:srgbClr val="002D50"/>
                        </a:solidFill>
                      </a:endParaRPr>
                    </a:p>
                  </a:txBody>
                  <a:tcPr marT="38100" marB="38100" marR="76200" marL="76200"/>
                </a:tc>
              </a:tr>
              <a:tr h="378350">
                <a:tc>
                  <a:txBody>
                    <a:bodyPr/>
                    <a:lstStyle/>
                    <a:p>
                      <a:pPr indent="0" lvl="0" marL="0" rtl="0" algn="r">
                        <a:spcBef>
                          <a:spcPts val="0"/>
                        </a:spcBef>
                        <a:spcAft>
                          <a:spcPts val="0"/>
                        </a:spcAft>
                        <a:buNone/>
                      </a:pPr>
                      <a:r>
                        <a:rPr b="1" lang="en-US" sz="1200">
                          <a:solidFill>
                            <a:schemeClr val="accent1"/>
                          </a:solidFill>
                        </a:rPr>
                        <a:t>Precision</a:t>
                      </a:r>
                      <a:endParaRPr b="1" sz="1200">
                        <a:solidFill>
                          <a:schemeClr val="accent1"/>
                        </a:solidFill>
                      </a:endParaRPr>
                    </a:p>
                  </a:txBody>
                  <a:tcPr marT="38100" marB="38100" marR="76200" marL="76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rgbClr val="002D50"/>
                          </a:solidFill>
                        </a:rPr>
                        <a:t>0</a:t>
                      </a:r>
                      <a:r>
                        <a:rPr lang="en-US" sz="1200">
                          <a:solidFill>
                            <a:srgbClr val="002D50"/>
                          </a:solidFill>
                        </a:rPr>
                        <a:t>.</a:t>
                      </a:r>
                      <a:r>
                        <a:rPr lang="en-US" sz="1200">
                          <a:solidFill>
                            <a:srgbClr val="002D50"/>
                          </a:solidFill>
                        </a:rPr>
                        <a:t>573016</a:t>
                      </a:r>
                      <a:endParaRPr sz="1200">
                        <a:solidFill>
                          <a:srgbClr val="002D50"/>
                        </a:solidFill>
                      </a:endParaRPr>
                    </a:p>
                  </a:txBody>
                  <a:tcPr marT="38100" marB="38100" marR="76200" marL="76200">
                    <a:lnL cap="flat" cmpd="sng" w="9525">
                      <a:solidFill>
                        <a:schemeClr val="lt1"/>
                      </a:solidFill>
                      <a:prstDash val="solid"/>
                      <a:round/>
                      <a:headEnd len="sm" w="sm" type="none"/>
                      <a:tailEnd len="sm" w="sm" type="none"/>
                    </a:lnL>
                  </a:tcPr>
                </a:tc>
              </a:tr>
              <a:tr h="378350">
                <a:tc>
                  <a:txBody>
                    <a:bodyPr/>
                    <a:lstStyle/>
                    <a:p>
                      <a:pPr indent="0" lvl="0" marL="0" rtl="0" algn="r">
                        <a:lnSpc>
                          <a:spcPct val="115000"/>
                        </a:lnSpc>
                        <a:spcBef>
                          <a:spcPts val="0"/>
                        </a:spcBef>
                        <a:spcAft>
                          <a:spcPts val="0"/>
                        </a:spcAft>
                        <a:buNone/>
                      </a:pPr>
                      <a:r>
                        <a:rPr b="1" lang="en-US" sz="1200">
                          <a:solidFill>
                            <a:schemeClr val="accent1"/>
                          </a:solidFill>
                        </a:rPr>
                        <a:t>Recall</a:t>
                      </a:r>
                      <a:endParaRPr sz="1200">
                        <a:solidFill>
                          <a:schemeClr val="accent1"/>
                        </a:solidFill>
                      </a:endParaRPr>
                    </a:p>
                  </a:txBody>
                  <a:tcPr marT="38100" marB="38100" marR="76200" marL="76200" anchor="ctr">
                    <a:lnT cap="flat" cmpd="sng" w="9525">
                      <a:solidFill>
                        <a:schemeClr val="lt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US" sz="1200">
                          <a:solidFill>
                            <a:srgbClr val="002D50"/>
                          </a:solidFill>
                        </a:rPr>
                        <a:t>0.566888</a:t>
                      </a:r>
                      <a:endParaRPr sz="1200">
                        <a:solidFill>
                          <a:srgbClr val="002D50"/>
                        </a:solidFill>
                      </a:endParaRPr>
                    </a:p>
                  </a:txBody>
                  <a:tcPr marT="38100" marB="38100" marR="76200" marL="76200"/>
                </a:tc>
              </a:tr>
              <a:tr h="378350">
                <a:tc>
                  <a:txBody>
                    <a:bodyPr/>
                    <a:lstStyle/>
                    <a:p>
                      <a:pPr indent="0" lvl="0" marL="0" rtl="0" algn="r">
                        <a:lnSpc>
                          <a:spcPct val="115000"/>
                        </a:lnSpc>
                        <a:spcBef>
                          <a:spcPts val="0"/>
                        </a:spcBef>
                        <a:spcAft>
                          <a:spcPts val="0"/>
                        </a:spcAft>
                        <a:buNone/>
                      </a:pPr>
                      <a:r>
                        <a:rPr b="1" lang="en-US" sz="1200">
                          <a:solidFill>
                            <a:schemeClr val="accent1"/>
                          </a:solidFill>
                        </a:rPr>
                        <a:t>Macro F1</a:t>
                      </a:r>
                      <a:endParaRPr b="1" sz="1200">
                        <a:solidFill>
                          <a:schemeClr val="accent1"/>
                        </a:solidFill>
                      </a:endParaRPr>
                    </a:p>
                  </a:txBody>
                  <a:tcPr marT="38100" marB="38100" marR="76200" marL="76200" anchor="ctr"/>
                </a:tc>
                <a:tc>
                  <a:txBody>
                    <a:bodyPr/>
                    <a:lstStyle/>
                    <a:p>
                      <a:pPr indent="0" lvl="0" marL="0" rtl="0" algn="ctr">
                        <a:lnSpc>
                          <a:spcPct val="115000"/>
                        </a:lnSpc>
                        <a:spcBef>
                          <a:spcPts val="0"/>
                        </a:spcBef>
                        <a:spcAft>
                          <a:spcPts val="0"/>
                        </a:spcAft>
                        <a:buNone/>
                      </a:pPr>
                      <a:r>
                        <a:rPr lang="en-US" sz="1200">
                          <a:solidFill>
                            <a:srgbClr val="002D50"/>
                          </a:solidFill>
                        </a:rPr>
                        <a:t>0.564854</a:t>
                      </a:r>
                      <a:endParaRPr sz="1200">
                        <a:solidFill>
                          <a:srgbClr val="002D50"/>
                        </a:solidFill>
                      </a:endParaRPr>
                    </a:p>
                  </a:txBody>
                  <a:tcPr marT="38100" marB="38100" marR="76200" marL="7620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3"/>
          <p:cNvPicPr preferRelativeResize="0"/>
          <p:nvPr/>
        </p:nvPicPr>
        <p:blipFill>
          <a:blip r:embed="rId3">
            <a:alphaModFix/>
          </a:blip>
          <a:stretch>
            <a:fillRect/>
          </a:stretch>
        </p:blipFill>
        <p:spPr>
          <a:xfrm>
            <a:off x="1265625" y="1062725"/>
            <a:ext cx="6233344" cy="4732525"/>
          </a:xfrm>
          <a:prstGeom prst="rect">
            <a:avLst/>
          </a:prstGeom>
          <a:noFill/>
          <a:ln>
            <a:noFill/>
          </a:ln>
        </p:spPr>
      </p:pic>
      <p:sp>
        <p:nvSpPr>
          <p:cNvPr id="298" name="Google Shape;298;p33"/>
          <p:cNvSpPr txBox="1"/>
          <p:nvPr>
            <p:ph type="title"/>
          </p:nvPr>
        </p:nvSpPr>
        <p:spPr>
          <a:xfrm>
            <a:off x="213475" y="341775"/>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Problems with the training</a:t>
            </a:r>
            <a:endParaRPr/>
          </a:p>
        </p:txBody>
      </p:sp>
      <p:pic>
        <p:nvPicPr>
          <p:cNvPr id="299" name="Google Shape;299;p33"/>
          <p:cNvPicPr preferRelativeResize="0"/>
          <p:nvPr/>
        </p:nvPicPr>
        <p:blipFill>
          <a:blip r:embed="rId4">
            <a:alphaModFix/>
          </a:blip>
          <a:stretch>
            <a:fillRect/>
          </a:stretch>
        </p:blipFill>
        <p:spPr>
          <a:xfrm>
            <a:off x="6054425" y="1220763"/>
            <a:ext cx="1285300" cy="67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Background/Motivation</a:t>
            </a:r>
            <a:endParaRPr/>
          </a:p>
        </p:txBody>
      </p:sp>
      <p:sp>
        <p:nvSpPr>
          <p:cNvPr id="98" name="Google Shape;98;p16"/>
          <p:cNvSpPr txBox="1"/>
          <p:nvPr>
            <p:ph idx="1" type="body"/>
          </p:nvPr>
        </p:nvSpPr>
        <p:spPr>
          <a:xfrm>
            <a:off x="386550" y="1220771"/>
            <a:ext cx="8686500" cy="2274900"/>
          </a:xfrm>
          <a:prstGeom prst="rect">
            <a:avLst/>
          </a:prstGeom>
        </p:spPr>
        <p:txBody>
          <a:bodyPr anchorCtr="0" anchor="t" bIns="45700" lIns="91425" spcFirstLastPara="1" rIns="91425" wrap="square" tIns="45700">
            <a:normAutofit lnSpcReduction="10000"/>
          </a:bodyPr>
          <a:lstStyle/>
          <a:p>
            <a:pPr indent="0" lvl="0" marL="0" rtl="0" algn="l">
              <a:lnSpc>
                <a:spcPct val="80000"/>
              </a:lnSpc>
              <a:spcBef>
                <a:spcPts val="360"/>
              </a:spcBef>
              <a:spcAft>
                <a:spcPts val="0"/>
              </a:spcAft>
              <a:buSzPts val="935"/>
              <a:buNone/>
            </a:pPr>
            <a:r>
              <a:rPr lang="en-US" sz="1440"/>
              <a:t>Before the internet, there could be a significant lag time between the unfolding of an event and the public’s awareness of it. With the advent of the social media, information could spread more quickly.</a:t>
            </a:r>
            <a:endParaRPr sz="1440"/>
          </a:p>
          <a:p>
            <a:pPr indent="0" lvl="0" marL="0" rtl="0" algn="l">
              <a:lnSpc>
                <a:spcPct val="80000"/>
              </a:lnSpc>
              <a:spcBef>
                <a:spcPts val="360"/>
              </a:spcBef>
              <a:spcAft>
                <a:spcPts val="0"/>
              </a:spcAft>
              <a:buSzPts val="935"/>
              <a:buNone/>
            </a:pPr>
            <a:r>
              <a:t/>
            </a:r>
            <a:endParaRPr sz="1440"/>
          </a:p>
          <a:p>
            <a:pPr indent="0" lvl="0" marL="0" rtl="0" algn="l">
              <a:lnSpc>
                <a:spcPct val="80000"/>
              </a:lnSpc>
              <a:spcBef>
                <a:spcPts val="360"/>
              </a:spcBef>
              <a:spcAft>
                <a:spcPts val="0"/>
              </a:spcAft>
              <a:buSzPts val="935"/>
              <a:buNone/>
            </a:pPr>
            <a:r>
              <a:rPr b="1" lang="en-US" sz="1440"/>
              <a:t>Twitter</a:t>
            </a:r>
            <a:r>
              <a:rPr lang="en-US" sz="1440"/>
              <a:t> stands out among social media sites as a valuable source of up-to-date breaking news, alerts, and tips that can inform trading decisions.</a:t>
            </a:r>
            <a:endParaRPr sz="1440"/>
          </a:p>
          <a:p>
            <a:pPr indent="0" lvl="0" marL="0" rtl="0" algn="l">
              <a:lnSpc>
                <a:spcPct val="80000"/>
              </a:lnSpc>
              <a:spcBef>
                <a:spcPts val="360"/>
              </a:spcBef>
              <a:spcAft>
                <a:spcPts val="0"/>
              </a:spcAft>
              <a:buSzPts val="935"/>
              <a:buNone/>
            </a:pPr>
            <a:r>
              <a:t/>
            </a:r>
            <a:endParaRPr sz="1440"/>
          </a:p>
          <a:p>
            <a:pPr indent="0" lvl="0" marL="0" rtl="0" algn="l">
              <a:lnSpc>
                <a:spcPct val="80000"/>
              </a:lnSpc>
              <a:spcBef>
                <a:spcPts val="360"/>
              </a:spcBef>
              <a:spcAft>
                <a:spcPts val="0"/>
              </a:spcAft>
              <a:buSzPts val="935"/>
              <a:buNone/>
            </a:pPr>
            <a:r>
              <a:rPr lang="en-US" sz="1440"/>
              <a:t>A single investor can simply monitor Twitter for major announcements and lately financial market trends instead of various websites and other publication channels.</a:t>
            </a:r>
            <a:endParaRPr sz="1440"/>
          </a:p>
          <a:p>
            <a:pPr indent="0" lvl="0" marL="0" rtl="0" algn="l">
              <a:lnSpc>
                <a:spcPct val="80000"/>
              </a:lnSpc>
              <a:spcBef>
                <a:spcPts val="360"/>
              </a:spcBef>
              <a:spcAft>
                <a:spcPts val="0"/>
              </a:spcAft>
              <a:buSzPts val="935"/>
              <a:buNone/>
            </a:pPr>
            <a:r>
              <a:t/>
            </a:r>
            <a:endParaRPr sz="1440"/>
          </a:p>
          <a:p>
            <a:pPr indent="0" lvl="0" marL="0" rtl="0" algn="l">
              <a:lnSpc>
                <a:spcPct val="80000"/>
              </a:lnSpc>
              <a:spcBef>
                <a:spcPts val="360"/>
              </a:spcBef>
              <a:spcAft>
                <a:spcPts val="0"/>
              </a:spcAft>
              <a:buSzPts val="935"/>
              <a:buNone/>
            </a:pPr>
            <a:r>
              <a:rPr lang="en-US" sz="1440"/>
              <a:t>Posts on the social media platform can influence stock returns, according to research led by a West Virginia University financial expert.</a:t>
            </a:r>
            <a:endParaRPr sz="1440"/>
          </a:p>
        </p:txBody>
      </p:sp>
      <p:sp>
        <p:nvSpPr>
          <p:cNvPr id="99" name="Google Shape;99;p16"/>
          <p:cNvSpPr txBox="1"/>
          <p:nvPr/>
        </p:nvSpPr>
        <p:spPr>
          <a:xfrm>
            <a:off x="287100" y="6241575"/>
            <a:ext cx="506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100" u="sng">
                <a:solidFill>
                  <a:schemeClr val="lt1"/>
                </a:solidFill>
                <a:hlinkClick r:id="rId3">
                  <a:extLst>
                    <a:ext uri="{A12FA001-AC4F-418D-AE19-62706E023703}">
                      <ahyp:hlinkClr val="tx"/>
                    </a:ext>
                  </a:extLst>
                </a:hlinkClick>
              </a:rPr>
              <a:t>https://wvutoday.wvu.edu/stories/2020/11/09/putting-stock-into-twitter-social-media-can-influence-returns-wvu-finance-professor-says</a:t>
            </a:r>
            <a:endParaRPr>
              <a:solidFill>
                <a:schemeClr val="lt1"/>
              </a:solidFill>
            </a:endParaRPr>
          </a:p>
        </p:txBody>
      </p:sp>
      <p:pic>
        <p:nvPicPr>
          <p:cNvPr id="100" name="Google Shape;100;p16"/>
          <p:cNvPicPr preferRelativeResize="0"/>
          <p:nvPr/>
        </p:nvPicPr>
        <p:blipFill>
          <a:blip r:embed="rId4">
            <a:alphaModFix/>
          </a:blip>
          <a:stretch>
            <a:fillRect/>
          </a:stretch>
        </p:blipFill>
        <p:spPr>
          <a:xfrm>
            <a:off x="489150" y="3495672"/>
            <a:ext cx="3671876" cy="2014028"/>
          </a:xfrm>
          <a:prstGeom prst="rect">
            <a:avLst/>
          </a:prstGeom>
          <a:noFill/>
          <a:ln>
            <a:noFill/>
          </a:ln>
        </p:spPr>
      </p:pic>
      <p:pic>
        <p:nvPicPr>
          <p:cNvPr id="101" name="Google Shape;101;p16"/>
          <p:cNvPicPr preferRelativeResize="0"/>
          <p:nvPr/>
        </p:nvPicPr>
        <p:blipFill>
          <a:blip r:embed="rId5">
            <a:alphaModFix/>
          </a:blip>
          <a:stretch>
            <a:fillRect/>
          </a:stretch>
        </p:blipFill>
        <p:spPr>
          <a:xfrm>
            <a:off x="4802525" y="3495675"/>
            <a:ext cx="3127795" cy="2014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txBox="1"/>
          <p:nvPr>
            <p:ph type="title"/>
          </p:nvPr>
        </p:nvSpPr>
        <p:spPr>
          <a:xfrm>
            <a:off x="213475" y="341776"/>
            <a:ext cx="8686500" cy="9972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a:t>Bert Model:</a:t>
            </a:r>
            <a:endParaRPr/>
          </a:p>
          <a:p>
            <a:pPr indent="0" lvl="0" marL="0" rtl="0" algn="l">
              <a:lnSpc>
                <a:spcPct val="115000"/>
              </a:lnSpc>
              <a:spcBef>
                <a:spcPts val="0"/>
              </a:spcBef>
              <a:spcAft>
                <a:spcPts val="0"/>
              </a:spcAft>
              <a:buNone/>
            </a:pPr>
            <a:r>
              <a:rPr lang="en-US" sz="1800"/>
              <a:t>Example from test data</a:t>
            </a:r>
            <a:endParaRPr sz="1800"/>
          </a:p>
        </p:txBody>
      </p:sp>
      <p:sp>
        <p:nvSpPr>
          <p:cNvPr id="306" name="Google Shape;306;p34"/>
          <p:cNvSpPr txBox="1"/>
          <p:nvPr>
            <p:ph idx="1" type="body"/>
          </p:nvPr>
        </p:nvSpPr>
        <p:spPr>
          <a:xfrm>
            <a:off x="213475" y="1338875"/>
            <a:ext cx="4936500" cy="4262700"/>
          </a:xfrm>
          <a:prstGeom prst="rect">
            <a:avLst/>
          </a:prstGeom>
        </p:spPr>
        <p:txBody>
          <a:bodyPr anchorCtr="0" anchor="t" bIns="45700" lIns="91425" spcFirstLastPara="1" rIns="91425" wrap="square" tIns="45700">
            <a:normAutofit/>
          </a:bodyPr>
          <a:lstStyle/>
          <a:p>
            <a:pPr indent="-317563" lvl="0" marL="457200" rtl="0" algn="l">
              <a:spcBef>
                <a:spcPts val="360"/>
              </a:spcBef>
              <a:spcAft>
                <a:spcPts val="0"/>
              </a:spcAft>
              <a:buSzPts val="1401"/>
              <a:buChar char="●"/>
            </a:pPr>
            <a:r>
              <a:rPr lang="en-US" sz="1401"/>
              <a:t>Successfully prediction of stock price going up:</a:t>
            </a:r>
            <a:endParaRPr sz="1401"/>
          </a:p>
          <a:p>
            <a:pPr indent="0" lvl="0" marL="914400" rtl="0" algn="l">
              <a:spcBef>
                <a:spcPts val="360"/>
              </a:spcBef>
              <a:spcAft>
                <a:spcPts val="0"/>
              </a:spcAft>
              <a:buNone/>
            </a:pPr>
            <a:r>
              <a:t/>
            </a:r>
            <a:endParaRPr sz="1501"/>
          </a:p>
          <a:p>
            <a:pPr indent="0" lvl="0" marL="914400" rtl="0" algn="l">
              <a:spcBef>
                <a:spcPts val="360"/>
              </a:spcBef>
              <a:spcAft>
                <a:spcPts val="0"/>
              </a:spcAft>
              <a:buNone/>
            </a:pPr>
            <a:r>
              <a:t/>
            </a:r>
            <a:endParaRPr sz="1501"/>
          </a:p>
          <a:p>
            <a:pPr indent="0" lvl="0" marL="0" rtl="0" algn="l">
              <a:spcBef>
                <a:spcPts val="360"/>
              </a:spcBef>
              <a:spcAft>
                <a:spcPts val="0"/>
              </a:spcAft>
              <a:buNone/>
            </a:pPr>
            <a:r>
              <a:t/>
            </a:r>
            <a:endParaRPr sz="1501"/>
          </a:p>
          <a:p>
            <a:pPr indent="0" lvl="0" marL="0" rtl="0" algn="l">
              <a:spcBef>
                <a:spcPts val="360"/>
              </a:spcBef>
              <a:spcAft>
                <a:spcPts val="0"/>
              </a:spcAft>
              <a:buNone/>
            </a:pPr>
            <a:r>
              <a:t/>
            </a:r>
            <a:endParaRPr sz="1501"/>
          </a:p>
          <a:p>
            <a:pPr indent="0" lvl="0" marL="0" rtl="0" algn="l">
              <a:spcBef>
                <a:spcPts val="360"/>
              </a:spcBef>
              <a:spcAft>
                <a:spcPts val="0"/>
              </a:spcAft>
              <a:buNone/>
            </a:pPr>
            <a:r>
              <a:t/>
            </a:r>
            <a:endParaRPr sz="1501"/>
          </a:p>
          <a:p>
            <a:pPr indent="0" lvl="0" marL="0" rtl="0" algn="l">
              <a:spcBef>
                <a:spcPts val="360"/>
              </a:spcBef>
              <a:spcAft>
                <a:spcPts val="0"/>
              </a:spcAft>
              <a:buNone/>
            </a:pPr>
            <a:r>
              <a:t/>
            </a:r>
            <a:endParaRPr sz="1501"/>
          </a:p>
          <a:p>
            <a:pPr indent="0" lvl="0" marL="0" rtl="0" algn="l">
              <a:spcBef>
                <a:spcPts val="360"/>
              </a:spcBef>
              <a:spcAft>
                <a:spcPts val="0"/>
              </a:spcAft>
              <a:buNone/>
            </a:pPr>
            <a:r>
              <a:t/>
            </a:r>
            <a:endParaRPr sz="1501"/>
          </a:p>
          <a:p>
            <a:pPr indent="-317563" lvl="0" marL="457200" rtl="0" algn="l">
              <a:spcBef>
                <a:spcPts val="360"/>
              </a:spcBef>
              <a:spcAft>
                <a:spcPts val="0"/>
              </a:spcAft>
              <a:buSzPts val="1401"/>
              <a:buChar char="●"/>
            </a:pPr>
            <a:r>
              <a:rPr lang="en-US" sz="1401"/>
              <a:t>Successfully prediction of stock price going down:</a:t>
            </a:r>
            <a:endParaRPr sz="1401"/>
          </a:p>
          <a:p>
            <a:pPr indent="0" lvl="0" marL="457200" rtl="0" algn="l">
              <a:spcBef>
                <a:spcPts val="360"/>
              </a:spcBef>
              <a:spcAft>
                <a:spcPts val="0"/>
              </a:spcAft>
              <a:buNone/>
            </a:pPr>
            <a:r>
              <a:t/>
            </a:r>
            <a:endParaRPr sz="1501"/>
          </a:p>
        </p:txBody>
      </p:sp>
      <p:pic>
        <p:nvPicPr>
          <p:cNvPr id="307" name="Google Shape;307;p34"/>
          <p:cNvPicPr preferRelativeResize="0"/>
          <p:nvPr/>
        </p:nvPicPr>
        <p:blipFill>
          <a:blip r:embed="rId3">
            <a:alphaModFix/>
          </a:blip>
          <a:stretch>
            <a:fillRect/>
          </a:stretch>
        </p:blipFill>
        <p:spPr>
          <a:xfrm>
            <a:off x="788850" y="1753025"/>
            <a:ext cx="3360000" cy="1556675"/>
          </a:xfrm>
          <a:prstGeom prst="rect">
            <a:avLst/>
          </a:prstGeom>
          <a:noFill/>
          <a:ln>
            <a:noFill/>
          </a:ln>
        </p:spPr>
      </p:pic>
      <p:pic>
        <p:nvPicPr>
          <p:cNvPr id="308" name="Google Shape;308;p34"/>
          <p:cNvPicPr preferRelativeResize="0"/>
          <p:nvPr/>
        </p:nvPicPr>
        <p:blipFill>
          <a:blip r:embed="rId4">
            <a:alphaModFix/>
          </a:blip>
          <a:stretch>
            <a:fillRect/>
          </a:stretch>
        </p:blipFill>
        <p:spPr>
          <a:xfrm>
            <a:off x="754800" y="4010400"/>
            <a:ext cx="3428101" cy="1191323"/>
          </a:xfrm>
          <a:prstGeom prst="rect">
            <a:avLst/>
          </a:prstGeom>
          <a:noFill/>
          <a:ln>
            <a:noFill/>
          </a:ln>
        </p:spPr>
      </p:pic>
      <p:sp>
        <p:nvSpPr>
          <p:cNvPr id="309" name="Google Shape;309;p34"/>
          <p:cNvSpPr txBox="1"/>
          <p:nvPr/>
        </p:nvSpPr>
        <p:spPr>
          <a:xfrm>
            <a:off x="4852350" y="1274275"/>
            <a:ext cx="4024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Failed to predict:</a:t>
            </a:r>
            <a:endParaRPr/>
          </a:p>
        </p:txBody>
      </p:sp>
      <p:pic>
        <p:nvPicPr>
          <p:cNvPr id="310" name="Google Shape;310;p34"/>
          <p:cNvPicPr preferRelativeResize="0"/>
          <p:nvPr/>
        </p:nvPicPr>
        <p:blipFill>
          <a:blip r:embed="rId5">
            <a:alphaModFix/>
          </a:blip>
          <a:stretch>
            <a:fillRect/>
          </a:stretch>
        </p:blipFill>
        <p:spPr>
          <a:xfrm>
            <a:off x="5224050" y="1753025"/>
            <a:ext cx="3428100" cy="1556675"/>
          </a:xfrm>
          <a:prstGeom prst="rect">
            <a:avLst/>
          </a:prstGeom>
          <a:noFill/>
          <a:ln>
            <a:noFill/>
          </a:ln>
        </p:spPr>
      </p:pic>
      <p:pic>
        <p:nvPicPr>
          <p:cNvPr id="311" name="Google Shape;311;p34"/>
          <p:cNvPicPr preferRelativeResize="0"/>
          <p:nvPr/>
        </p:nvPicPr>
        <p:blipFill rotWithShape="1">
          <a:blip r:embed="rId6">
            <a:alphaModFix/>
          </a:blip>
          <a:srcRect b="41626" l="0" r="40094" t="0"/>
          <a:stretch/>
        </p:blipFill>
        <p:spPr>
          <a:xfrm>
            <a:off x="5224050" y="4010400"/>
            <a:ext cx="3501751" cy="997200"/>
          </a:xfrm>
          <a:prstGeom prst="rect">
            <a:avLst/>
          </a:prstGeom>
          <a:noFill/>
          <a:ln>
            <a:noFill/>
          </a:ln>
        </p:spPr>
      </p:pic>
      <p:sp>
        <p:nvSpPr>
          <p:cNvPr id="312" name="Google Shape;312;p34"/>
          <p:cNvSpPr txBox="1"/>
          <p:nvPr/>
        </p:nvSpPr>
        <p:spPr>
          <a:xfrm>
            <a:off x="5809900" y="3388250"/>
            <a:ext cx="19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News about other countries</a:t>
            </a:r>
            <a:endParaRPr sz="1000"/>
          </a:p>
        </p:txBody>
      </p:sp>
      <p:sp>
        <p:nvSpPr>
          <p:cNvPr id="313" name="Google Shape;313;p34"/>
          <p:cNvSpPr txBox="1"/>
          <p:nvPr/>
        </p:nvSpPr>
        <p:spPr>
          <a:xfrm>
            <a:off x="6027825" y="5033525"/>
            <a:ext cx="174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Irrelevant tweets</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213475" y="341775"/>
            <a:ext cx="8686500" cy="6501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sz="3034"/>
              <a:t>Prediction</a:t>
            </a:r>
            <a:endParaRPr sz="1800"/>
          </a:p>
        </p:txBody>
      </p:sp>
      <p:sp>
        <p:nvSpPr>
          <p:cNvPr id="320" name="Google Shape;320;p35"/>
          <p:cNvSpPr/>
          <p:nvPr/>
        </p:nvSpPr>
        <p:spPr>
          <a:xfrm>
            <a:off x="1426200" y="4581325"/>
            <a:ext cx="2283600" cy="7143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Result: Rise/Fall</a:t>
            </a:r>
            <a:endParaRPr b="1" sz="1800"/>
          </a:p>
        </p:txBody>
      </p:sp>
      <p:sp>
        <p:nvSpPr>
          <p:cNvPr id="321" name="Google Shape;321;p35"/>
          <p:cNvSpPr/>
          <p:nvPr/>
        </p:nvSpPr>
        <p:spPr>
          <a:xfrm>
            <a:off x="1426200" y="2086850"/>
            <a:ext cx="2283600" cy="6021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Loaded Vectorizer</a:t>
            </a:r>
            <a:endParaRPr b="1" sz="1600"/>
          </a:p>
        </p:txBody>
      </p:sp>
      <p:sp>
        <p:nvSpPr>
          <p:cNvPr id="322" name="Google Shape;322;p35"/>
          <p:cNvSpPr/>
          <p:nvPr/>
        </p:nvSpPr>
        <p:spPr>
          <a:xfrm rot="569">
            <a:off x="1662150" y="3784063"/>
            <a:ext cx="1811700" cy="6498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Predicting</a:t>
            </a:r>
            <a:endParaRPr b="1" sz="1600"/>
          </a:p>
        </p:txBody>
      </p:sp>
      <p:cxnSp>
        <p:nvCxnSpPr>
          <p:cNvPr id="323" name="Google Shape;323;p35"/>
          <p:cNvCxnSpPr>
            <a:stCxn id="321" idx="2"/>
            <a:endCxn id="324" idx="0"/>
          </p:cNvCxnSpPr>
          <p:nvPr/>
        </p:nvCxnSpPr>
        <p:spPr>
          <a:xfrm flipH="1" rot="-5400000">
            <a:off x="2487900" y="2769050"/>
            <a:ext cx="160800" cy="600"/>
          </a:xfrm>
          <a:prstGeom prst="curvedConnector3">
            <a:avLst>
              <a:gd fmla="val 49977" name="adj1"/>
            </a:avLst>
          </a:prstGeom>
          <a:noFill/>
          <a:ln cap="flat" cmpd="sng" w="9525">
            <a:solidFill>
              <a:schemeClr val="dk2"/>
            </a:solidFill>
            <a:prstDash val="solid"/>
            <a:round/>
            <a:headEnd len="med" w="med" type="none"/>
            <a:tailEnd len="med" w="med" type="none"/>
          </a:ln>
        </p:spPr>
      </p:cxnSp>
      <p:cxnSp>
        <p:nvCxnSpPr>
          <p:cNvPr id="325" name="Google Shape;325;p35"/>
          <p:cNvCxnSpPr>
            <a:stCxn id="322" idx="0"/>
            <a:endCxn id="324" idx="2"/>
          </p:cNvCxnSpPr>
          <p:nvPr/>
        </p:nvCxnSpPr>
        <p:spPr>
          <a:xfrm rot="-5400000">
            <a:off x="2458200" y="3673663"/>
            <a:ext cx="220200" cy="600"/>
          </a:xfrm>
          <a:prstGeom prst="curvedConnector3">
            <a:avLst>
              <a:gd fmla="val 50004" name="adj1"/>
            </a:avLst>
          </a:prstGeom>
          <a:noFill/>
          <a:ln cap="flat" cmpd="sng" w="9525">
            <a:solidFill>
              <a:schemeClr val="dk2"/>
            </a:solidFill>
            <a:prstDash val="solid"/>
            <a:round/>
            <a:headEnd len="med" w="med" type="none"/>
            <a:tailEnd len="med" w="med" type="none"/>
          </a:ln>
        </p:spPr>
      </p:cxnSp>
      <p:sp>
        <p:nvSpPr>
          <p:cNvPr id="324" name="Google Shape;324;p35"/>
          <p:cNvSpPr/>
          <p:nvPr/>
        </p:nvSpPr>
        <p:spPr>
          <a:xfrm>
            <a:off x="1709700" y="2849675"/>
            <a:ext cx="1716600" cy="7143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Loaded Model</a:t>
            </a:r>
            <a:endParaRPr b="1" sz="1800"/>
          </a:p>
        </p:txBody>
      </p:sp>
      <p:cxnSp>
        <p:nvCxnSpPr>
          <p:cNvPr id="326" name="Google Shape;326;p35"/>
          <p:cNvCxnSpPr>
            <a:stCxn id="322" idx="2"/>
            <a:endCxn id="320" idx="0"/>
          </p:cNvCxnSpPr>
          <p:nvPr/>
        </p:nvCxnSpPr>
        <p:spPr>
          <a:xfrm flipH="1" rot="-5400000">
            <a:off x="2494500" y="4507363"/>
            <a:ext cx="147600" cy="6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327" name="Google Shape;327;p35"/>
          <p:cNvSpPr/>
          <p:nvPr/>
        </p:nvSpPr>
        <p:spPr>
          <a:xfrm>
            <a:off x="4452875" y="991875"/>
            <a:ext cx="2283600" cy="6021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Text Entry</a:t>
            </a:r>
            <a:endParaRPr b="1" sz="1600"/>
          </a:p>
        </p:txBody>
      </p:sp>
      <p:cxnSp>
        <p:nvCxnSpPr>
          <p:cNvPr id="328" name="Google Shape;328;p35"/>
          <p:cNvCxnSpPr>
            <a:stCxn id="327" idx="1"/>
            <a:endCxn id="329" idx="3"/>
          </p:cNvCxnSpPr>
          <p:nvPr/>
        </p:nvCxnSpPr>
        <p:spPr>
          <a:xfrm flipH="1">
            <a:off x="3802175" y="1292925"/>
            <a:ext cx="650700" cy="246300"/>
          </a:xfrm>
          <a:prstGeom prst="curvedConnector3">
            <a:avLst>
              <a:gd fmla="val 50010" name="adj1"/>
            </a:avLst>
          </a:prstGeom>
          <a:noFill/>
          <a:ln cap="flat" cmpd="sng" w="9525">
            <a:solidFill>
              <a:schemeClr val="dk2"/>
            </a:solidFill>
            <a:prstDash val="solid"/>
            <a:round/>
            <a:headEnd len="med" w="med" type="none"/>
            <a:tailEnd len="med" w="med" type="none"/>
          </a:ln>
        </p:spPr>
      </p:cxnSp>
      <p:sp>
        <p:nvSpPr>
          <p:cNvPr id="330" name="Google Shape;330;p35"/>
          <p:cNvSpPr/>
          <p:nvPr/>
        </p:nvSpPr>
        <p:spPr>
          <a:xfrm>
            <a:off x="4452875" y="2247575"/>
            <a:ext cx="1716600" cy="714300"/>
          </a:xfrm>
          <a:prstGeom prst="flowChartAlternateProcess">
            <a:avLst/>
          </a:prstGeom>
          <a:solidFill>
            <a:srgbClr val="B4A7D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Logistics</a:t>
            </a:r>
            <a:endParaRPr b="1" sz="1800"/>
          </a:p>
        </p:txBody>
      </p:sp>
      <p:sp>
        <p:nvSpPr>
          <p:cNvPr id="331" name="Google Shape;331;p35"/>
          <p:cNvSpPr/>
          <p:nvPr/>
        </p:nvSpPr>
        <p:spPr>
          <a:xfrm>
            <a:off x="4452875" y="3279450"/>
            <a:ext cx="2468100" cy="714300"/>
          </a:xfrm>
          <a:prstGeom prst="flowChartAlternateProcess">
            <a:avLst/>
          </a:prstGeom>
          <a:solidFill>
            <a:srgbClr val="B4A7D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Other Possible Models</a:t>
            </a:r>
            <a:endParaRPr b="1" sz="1800"/>
          </a:p>
        </p:txBody>
      </p:sp>
      <p:cxnSp>
        <p:nvCxnSpPr>
          <p:cNvPr id="332" name="Google Shape;332;p35"/>
          <p:cNvCxnSpPr>
            <a:stCxn id="330" idx="1"/>
            <a:endCxn id="324" idx="3"/>
          </p:cNvCxnSpPr>
          <p:nvPr/>
        </p:nvCxnSpPr>
        <p:spPr>
          <a:xfrm flipH="1">
            <a:off x="3426275" y="2604725"/>
            <a:ext cx="1026600" cy="602100"/>
          </a:xfrm>
          <a:prstGeom prst="curvedConnector3">
            <a:avLst>
              <a:gd fmla="val 49999" name="adj1"/>
            </a:avLst>
          </a:prstGeom>
          <a:noFill/>
          <a:ln cap="flat" cmpd="sng" w="9525">
            <a:solidFill>
              <a:schemeClr val="dk2"/>
            </a:solidFill>
            <a:prstDash val="solid"/>
            <a:round/>
            <a:headEnd len="med" w="med" type="none"/>
            <a:tailEnd len="med" w="med" type="none"/>
          </a:ln>
        </p:spPr>
      </p:cxnSp>
      <p:cxnSp>
        <p:nvCxnSpPr>
          <p:cNvPr id="333" name="Google Shape;333;p35"/>
          <p:cNvCxnSpPr>
            <a:stCxn id="331" idx="1"/>
            <a:endCxn id="324" idx="3"/>
          </p:cNvCxnSpPr>
          <p:nvPr/>
        </p:nvCxnSpPr>
        <p:spPr>
          <a:xfrm rot="10800000">
            <a:off x="3426275" y="3206700"/>
            <a:ext cx="1026600" cy="429900"/>
          </a:xfrm>
          <a:prstGeom prst="curvedConnector3">
            <a:avLst>
              <a:gd fmla="val 49999" name="adj1"/>
            </a:avLst>
          </a:prstGeom>
          <a:noFill/>
          <a:ln cap="flat" cmpd="sng" w="9525">
            <a:solidFill>
              <a:schemeClr val="dk2"/>
            </a:solidFill>
            <a:prstDash val="solid"/>
            <a:round/>
            <a:headEnd len="med" w="med" type="none"/>
            <a:tailEnd len="med" w="med" type="none"/>
          </a:ln>
        </p:spPr>
      </p:cxnSp>
      <p:sp>
        <p:nvSpPr>
          <p:cNvPr id="329" name="Google Shape;329;p35"/>
          <p:cNvSpPr/>
          <p:nvPr/>
        </p:nvSpPr>
        <p:spPr>
          <a:xfrm>
            <a:off x="1333950" y="1238313"/>
            <a:ext cx="2468100" cy="6021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Text Cleaning Pipeline</a:t>
            </a:r>
            <a:endParaRPr b="1" sz="1600"/>
          </a:p>
        </p:txBody>
      </p:sp>
      <p:cxnSp>
        <p:nvCxnSpPr>
          <p:cNvPr id="334" name="Google Shape;334;p35"/>
          <p:cNvCxnSpPr>
            <a:stCxn id="329" idx="2"/>
            <a:endCxn id="321" idx="0"/>
          </p:cNvCxnSpPr>
          <p:nvPr/>
        </p:nvCxnSpPr>
        <p:spPr>
          <a:xfrm flipH="1" rot="-5400000">
            <a:off x="2445150" y="1963263"/>
            <a:ext cx="246300" cy="600"/>
          </a:xfrm>
          <a:prstGeom prst="curvedConnector3">
            <a:avLst>
              <a:gd fmla="val 50028"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txBox="1"/>
          <p:nvPr>
            <p:ph type="title"/>
          </p:nvPr>
        </p:nvSpPr>
        <p:spPr>
          <a:xfrm>
            <a:off x="228749" y="2769269"/>
            <a:ext cx="8686500" cy="8790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None/>
            </a:pPr>
            <a:r>
              <a:rPr lang="en-US" sz="3600"/>
              <a:t>Conclusion, Drawback, and Further Works</a:t>
            </a:r>
            <a:endParaRPr sz="3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228749" y="2549994"/>
            <a:ext cx="8686500" cy="8790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sz="4701"/>
              <a:t>Questions?</a:t>
            </a:r>
            <a:endParaRPr sz="470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Citations</a:t>
            </a:r>
            <a:endParaRPr/>
          </a:p>
        </p:txBody>
      </p:sp>
      <p:sp>
        <p:nvSpPr>
          <p:cNvPr id="353" name="Google Shape;353;p38"/>
          <p:cNvSpPr txBox="1"/>
          <p:nvPr>
            <p:ph idx="1" type="body"/>
          </p:nvPr>
        </p:nvSpPr>
        <p:spPr>
          <a:xfrm>
            <a:off x="342150" y="1294050"/>
            <a:ext cx="8459700" cy="42699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US" sz="1100"/>
              <a:t>Parker, Tim. “10 Twitter Feeds Investors Should Follow.” </a:t>
            </a:r>
            <a:r>
              <a:rPr i="1" lang="en-US" sz="1100"/>
              <a:t>Investopedia</a:t>
            </a:r>
            <a:r>
              <a:rPr lang="en-US" sz="1100"/>
              <a:t>, Investopedia, 26 July 2022, https://www.investopedia.com/financial-edge/0712/10-twitter-feeds-investors-should-follow.aspx. </a:t>
            </a:r>
            <a:endParaRPr sz="1100"/>
          </a:p>
          <a:p>
            <a:pPr indent="0" lvl="0" marL="0" rtl="0" algn="l">
              <a:lnSpc>
                <a:spcPct val="115000"/>
              </a:lnSpc>
              <a:spcBef>
                <a:spcPts val="1200"/>
              </a:spcBef>
              <a:spcAft>
                <a:spcPts val="0"/>
              </a:spcAft>
              <a:buNone/>
            </a:pPr>
            <a:r>
              <a:rPr lang="en-US" sz="1100"/>
              <a:t>Mukhopadhyay, Sayantan. “Top 24 Best Twitter Profiles to Follow in Finance.” </a:t>
            </a:r>
            <a:r>
              <a:rPr i="1" lang="en-US" sz="1100"/>
              <a:t>WallStreetMojo</a:t>
            </a:r>
            <a:r>
              <a:rPr lang="en-US" sz="1100"/>
              <a:t>, 14 July 2022, https://www.wallstreetmojo.com/twitter-profiles-to-follow-in-finance/#h-1-paul-kedrosky-pkedrosky. </a:t>
            </a:r>
            <a:endParaRPr sz="1100"/>
          </a:p>
          <a:p>
            <a:pPr indent="0" lvl="0" marL="0" rtl="0" algn="l">
              <a:lnSpc>
                <a:spcPct val="115000"/>
              </a:lnSpc>
              <a:spcBef>
                <a:spcPts val="1200"/>
              </a:spcBef>
              <a:spcAft>
                <a:spcPts val="0"/>
              </a:spcAft>
              <a:buNone/>
            </a:pPr>
            <a:r>
              <a:rPr lang="en-US" sz="1100"/>
              <a:t>Dellatto, M. (2022) </a:t>
            </a:r>
            <a:r>
              <a:rPr i="1" lang="en-US" sz="1100"/>
              <a:t>Eli Lilly clarifies it's not offering free insulin after tweet from fake verified account-as Chaos unfolds on Twitter</a:t>
            </a:r>
            <a:r>
              <a:rPr lang="en-US" sz="1100"/>
              <a:t>, </a:t>
            </a:r>
            <a:r>
              <a:rPr i="1" lang="en-US" sz="1100"/>
              <a:t>Forbes</a:t>
            </a:r>
            <a:r>
              <a:rPr lang="en-US" sz="1100"/>
              <a:t>. Forbes Magazine. Available at: https://www.forbes.com/sites/marisadellatto/2022/11/10/eli-lilly-clarifies-its-not-offering-free-insulin-after-tweet-from-fake-verified-account-as-chaos-unfolds-on-twitter/?sh=55a8129e51a3 (Accessed: December 1, 2022). </a:t>
            </a:r>
            <a:endParaRPr sz="1100"/>
          </a:p>
          <a:p>
            <a:pPr indent="0" lvl="0" marL="0" rtl="0" algn="l">
              <a:spcBef>
                <a:spcPts val="1200"/>
              </a:spcBef>
              <a:spcAft>
                <a:spcPts val="0"/>
              </a:spcAft>
              <a:buNone/>
            </a:pPr>
            <a:r>
              <a:rPr lang="en-US" sz="1100"/>
              <a:t>Tassi, P. (2022) </a:t>
            </a:r>
            <a:r>
              <a:rPr i="1" lang="en-US" sz="1100"/>
              <a:t>'middle finger mario' becomes mascot of Elon Musk's Twitter blue verification free-for-all</a:t>
            </a:r>
            <a:r>
              <a:rPr lang="en-US" sz="1100"/>
              <a:t>, </a:t>
            </a:r>
            <a:r>
              <a:rPr i="1" lang="en-US" sz="1100"/>
              <a:t>Forbes</a:t>
            </a:r>
            <a:r>
              <a:rPr lang="en-US" sz="1100"/>
              <a:t>. Forbes Magazine. Available at: https://www.forbes.com/sites/paultassi/2022/11/10/middle-finger-mario-becomes-mascot-of-elon-musks-twitter-blue-verification-free-for-all/?sh=de81b1e25a63 (Accessed: December 1, 2022). </a:t>
            </a:r>
            <a:endParaRPr sz="1100"/>
          </a:p>
          <a:p>
            <a:pPr indent="0" lvl="0" marL="0" rtl="0" algn="l">
              <a:lnSpc>
                <a:spcPct val="115000"/>
              </a:lnSpc>
              <a:spcBef>
                <a:spcPts val="1200"/>
              </a:spcBef>
              <a:spcAft>
                <a:spcPts val="1200"/>
              </a:spcAft>
              <a:buNone/>
            </a:pPr>
            <a:r>
              <a:rPr lang="en-US" sz="1100"/>
              <a:t>Garg, T. (2021) </a:t>
            </a:r>
            <a:r>
              <a:rPr i="1" lang="en-US" sz="1100"/>
              <a:t>Visualize Bert Sequence Embeddings: An unseen way</a:t>
            </a:r>
            <a:r>
              <a:rPr lang="en-US" sz="1100"/>
              <a:t>, </a:t>
            </a:r>
            <a:r>
              <a:rPr i="1" lang="en-US" sz="1100"/>
              <a:t>Medium</a:t>
            </a:r>
            <a:r>
              <a:rPr lang="en-US" sz="1100"/>
              <a:t>. Towards Data Science. Available at: https://towardsdatascience.com/visualize-bert-sequence-embeddings-an-unseen-way-1d6a351e4568 (Accessed: December 1, 2022). </a:t>
            </a:r>
            <a:endParaRPr sz="1200" u="sng">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Goals and Objectives</a:t>
            </a:r>
            <a:endParaRPr/>
          </a:p>
        </p:txBody>
      </p:sp>
      <p:sp>
        <p:nvSpPr>
          <p:cNvPr id="108" name="Google Shape;108;p17"/>
          <p:cNvSpPr txBox="1"/>
          <p:nvPr>
            <p:ph idx="1" type="body"/>
          </p:nvPr>
        </p:nvSpPr>
        <p:spPr>
          <a:xfrm>
            <a:off x="364900" y="3290095"/>
            <a:ext cx="8686500" cy="1660200"/>
          </a:xfrm>
          <a:prstGeom prst="rect">
            <a:avLst/>
          </a:prstGeom>
        </p:spPr>
        <p:txBody>
          <a:bodyPr anchorCtr="0" anchor="t" bIns="45700" lIns="91425" spcFirstLastPara="1" rIns="91425" wrap="square" tIns="45700">
            <a:noAutofit/>
          </a:bodyPr>
          <a:lstStyle/>
          <a:p>
            <a:pPr indent="0" lvl="0" marL="0" rtl="0" algn="l">
              <a:lnSpc>
                <a:spcPct val="140000"/>
              </a:lnSpc>
              <a:spcBef>
                <a:spcPts val="360"/>
              </a:spcBef>
              <a:spcAft>
                <a:spcPts val="0"/>
              </a:spcAft>
              <a:buSzPts val="935"/>
              <a:buNone/>
            </a:pPr>
            <a:r>
              <a:rPr b="1" lang="en-US" sz="1545"/>
              <a:t>Goal</a:t>
            </a:r>
            <a:r>
              <a:rPr lang="en-US" sz="1545"/>
              <a:t>: Build Model on </a:t>
            </a:r>
            <a:r>
              <a:rPr lang="en-US" sz="1545"/>
              <a:t>financial tweets to reflect and predict the stock index prices trend</a:t>
            </a:r>
            <a:endParaRPr sz="1545"/>
          </a:p>
          <a:p>
            <a:pPr indent="-294322" lvl="0" marL="457200" rtl="0" algn="l">
              <a:lnSpc>
                <a:spcPct val="140000"/>
              </a:lnSpc>
              <a:spcBef>
                <a:spcPts val="360"/>
              </a:spcBef>
              <a:spcAft>
                <a:spcPts val="0"/>
              </a:spcAft>
              <a:buSzPts val="1035"/>
              <a:buChar char="•"/>
            </a:pPr>
            <a:r>
              <a:rPr lang="en-US" sz="1545"/>
              <a:t>Train model on financial tweets and stock market price  index change (Rise/Fall)</a:t>
            </a:r>
            <a:endParaRPr sz="1545"/>
          </a:p>
          <a:p>
            <a:pPr indent="-294322" lvl="0" marL="457200" rtl="0" algn="l">
              <a:lnSpc>
                <a:spcPct val="140000"/>
              </a:lnSpc>
              <a:spcBef>
                <a:spcPts val="0"/>
              </a:spcBef>
              <a:spcAft>
                <a:spcPts val="0"/>
              </a:spcAft>
              <a:buSzPts val="1035"/>
              <a:buChar char="•"/>
            </a:pPr>
            <a:r>
              <a:rPr lang="en-US" sz="1545"/>
              <a:t>Predict the next stock index movement within some time frame by using financial text content</a:t>
            </a:r>
            <a:endParaRPr sz="1545"/>
          </a:p>
          <a:p>
            <a:pPr indent="0" lvl="0" marL="0" rtl="0" algn="l">
              <a:lnSpc>
                <a:spcPct val="90000"/>
              </a:lnSpc>
              <a:spcBef>
                <a:spcPts val="360"/>
              </a:spcBef>
              <a:spcAft>
                <a:spcPts val="0"/>
              </a:spcAft>
              <a:buClr>
                <a:schemeClr val="dk1"/>
              </a:buClr>
              <a:buSzPts val="935"/>
              <a:buFont typeface="Arial"/>
              <a:buNone/>
            </a:pPr>
            <a:r>
              <a:t/>
            </a:r>
            <a:endParaRPr sz="1545"/>
          </a:p>
          <a:p>
            <a:pPr indent="0" lvl="0" marL="0" rtl="0" algn="l">
              <a:lnSpc>
                <a:spcPct val="90000"/>
              </a:lnSpc>
              <a:spcBef>
                <a:spcPts val="360"/>
              </a:spcBef>
              <a:spcAft>
                <a:spcPts val="0"/>
              </a:spcAft>
              <a:buSzPts val="935"/>
              <a:buNone/>
            </a:pPr>
            <a:r>
              <a:t/>
            </a:r>
            <a:endParaRPr sz="1545"/>
          </a:p>
        </p:txBody>
      </p:sp>
      <p:sp>
        <p:nvSpPr>
          <p:cNvPr id="109" name="Google Shape;109;p17"/>
          <p:cNvSpPr txBox="1"/>
          <p:nvPr/>
        </p:nvSpPr>
        <p:spPr>
          <a:xfrm>
            <a:off x="364900" y="1220775"/>
            <a:ext cx="8182800" cy="182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Interested</a:t>
            </a:r>
            <a:r>
              <a:rPr b="1" lang="en-US" sz="1500"/>
              <a:t> </a:t>
            </a:r>
            <a:r>
              <a:rPr b="1" lang="en-US" sz="1500"/>
              <a:t>Questions:</a:t>
            </a:r>
            <a:endParaRPr b="1" sz="1500"/>
          </a:p>
          <a:p>
            <a:pPr indent="0" lvl="0" marL="0" rtl="0" algn="l">
              <a:spcBef>
                <a:spcPts val="0"/>
              </a:spcBef>
              <a:spcAft>
                <a:spcPts val="0"/>
              </a:spcAft>
              <a:buNone/>
            </a:pPr>
            <a:r>
              <a:rPr lang="en-US" sz="1500"/>
              <a:t> </a:t>
            </a:r>
            <a:endParaRPr sz="1500"/>
          </a:p>
          <a:p>
            <a:pPr indent="-323850" lvl="0" marL="914400" rtl="0" algn="l">
              <a:lnSpc>
                <a:spcPct val="200000"/>
              </a:lnSpc>
              <a:spcBef>
                <a:spcPts val="0"/>
              </a:spcBef>
              <a:spcAft>
                <a:spcPts val="0"/>
              </a:spcAft>
              <a:buSzPts val="1500"/>
              <a:buAutoNum type="arabicPeriod"/>
            </a:pPr>
            <a:r>
              <a:rPr lang="en-US" sz="1500"/>
              <a:t>Can twitter posts really </a:t>
            </a:r>
            <a:r>
              <a:rPr lang="en-US" sz="1500"/>
              <a:t>affect</a:t>
            </a:r>
            <a:r>
              <a:rPr lang="en-US" sz="1500"/>
              <a:t> the stock trend?</a:t>
            </a:r>
            <a:endParaRPr sz="1500"/>
          </a:p>
          <a:p>
            <a:pPr indent="-323850" lvl="0" marL="914400" rtl="0" algn="l">
              <a:lnSpc>
                <a:spcPct val="200000"/>
              </a:lnSpc>
              <a:spcBef>
                <a:spcPts val="0"/>
              </a:spcBef>
              <a:spcAft>
                <a:spcPts val="0"/>
              </a:spcAft>
              <a:buSzPts val="1500"/>
              <a:buAutoNum type="arabicPeriod"/>
            </a:pPr>
            <a:r>
              <a:rPr lang="en-US" sz="1500"/>
              <a:t>Can we </a:t>
            </a:r>
            <a:r>
              <a:rPr lang="en-US" sz="1500"/>
              <a:t>build</a:t>
            </a:r>
            <a:r>
              <a:rPr lang="en-US" sz="1500"/>
              <a:t> a model based on </a:t>
            </a:r>
            <a:r>
              <a:rPr lang="en-US" sz="1500"/>
              <a:t>financial</a:t>
            </a:r>
            <a:r>
              <a:rPr lang="en-US" sz="1500"/>
              <a:t> tweets and use it to predict the </a:t>
            </a:r>
            <a:r>
              <a:rPr lang="en-US" sz="1545">
                <a:solidFill>
                  <a:schemeClr val="dk1"/>
                </a:solidFill>
              </a:rPr>
              <a:t>stock index prices trend?</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 Description</a:t>
            </a:r>
            <a:endParaRPr/>
          </a:p>
        </p:txBody>
      </p:sp>
      <p:sp>
        <p:nvSpPr>
          <p:cNvPr id="116" name="Google Shape;116;p18"/>
          <p:cNvSpPr txBox="1"/>
          <p:nvPr>
            <p:ph idx="1" type="body"/>
          </p:nvPr>
        </p:nvSpPr>
        <p:spPr>
          <a:xfrm>
            <a:off x="380725" y="1105150"/>
            <a:ext cx="8352000" cy="746700"/>
          </a:xfrm>
          <a:prstGeom prst="rect">
            <a:avLst/>
          </a:prstGeom>
        </p:spPr>
        <p:txBody>
          <a:bodyPr anchorCtr="0" anchor="t" bIns="45700" lIns="91425" spcFirstLastPara="1" rIns="91425" wrap="square" tIns="45700">
            <a:normAutofit/>
          </a:bodyPr>
          <a:lstStyle/>
          <a:p>
            <a:pPr indent="-323850" lvl="0" marL="457200" rtl="0" algn="l">
              <a:lnSpc>
                <a:spcPct val="150000"/>
              </a:lnSpc>
              <a:spcBef>
                <a:spcPts val="360"/>
              </a:spcBef>
              <a:spcAft>
                <a:spcPts val="0"/>
              </a:spcAft>
              <a:buSzPts val="1500"/>
              <a:buChar char="•"/>
            </a:pPr>
            <a:r>
              <a:rPr b="1" lang="en-US" sz="1500"/>
              <a:t>S&amp;P 500</a:t>
            </a:r>
            <a:r>
              <a:rPr lang="en-US" sz="1500"/>
              <a:t> and </a:t>
            </a:r>
            <a:r>
              <a:rPr b="1" lang="en-US" sz="1500"/>
              <a:t>NYSE</a:t>
            </a:r>
            <a:r>
              <a:rPr lang="en-US" sz="1500"/>
              <a:t> raw data</a:t>
            </a:r>
            <a:endParaRPr sz="1500"/>
          </a:p>
        </p:txBody>
      </p:sp>
      <p:sp>
        <p:nvSpPr>
          <p:cNvPr id="117" name="Google Shape;117;p18"/>
          <p:cNvSpPr txBox="1"/>
          <p:nvPr/>
        </p:nvSpPr>
        <p:spPr>
          <a:xfrm>
            <a:off x="158025" y="6116775"/>
            <a:ext cx="80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https://www.wallstreetmojo.com/twitter-profiles-to-follow-in-finance/</a:t>
            </a:r>
            <a:endParaRPr>
              <a:solidFill>
                <a:schemeClr val="lt1"/>
              </a:solidFill>
            </a:endParaRPr>
          </a:p>
        </p:txBody>
      </p:sp>
      <p:pic>
        <p:nvPicPr>
          <p:cNvPr id="118" name="Google Shape;118;p18"/>
          <p:cNvPicPr preferRelativeResize="0"/>
          <p:nvPr/>
        </p:nvPicPr>
        <p:blipFill>
          <a:blip r:embed="rId3">
            <a:alphaModFix/>
          </a:blip>
          <a:stretch>
            <a:fillRect/>
          </a:stretch>
        </p:blipFill>
        <p:spPr>
          <a:xfrm>
            <a:off x="988225" y="1544925"/>
            <a:ext cx="3219150" cy="1768450"/>
          </a:xfrm>
          <a:prstGeom prst="rect">
            <a:avLst/>
          </a:prstGeom>
          <a:noFill/>
          <a:ln>
            <a:noFill/>
          </a:ln>
        </p:spPr>
      </p:pic>
      <p:pic>
        <p:nvPicPr>
          <p:cNvPr id="119" name="Google Shape;119;p18"/>
          <p:cNvPicPr preferRelativeResize="0"/>
          <p:nvPr/>
        </p:nvPicPr>
        <p:blipFill>
          <a:blip r:embed="rId4">
            <a:alphaModFix/>
          </a:blip>
          <a:stretch>
            <a:fillRect/>
          </a:stretch>
        </p:blipFill>
        <p:spPr>
          <a:xfrm>
            <a:off x="4888575" y="1544925"/>
            <a:ext cx="3195749" cy="1768450"/>
          </a:xfrm>
          <a:prstGeom prst="rect">
            <a:avLst/>
          </a:prstGeom>
          <a:noFill/>
          <a:ln>
            <a:noFill/>
          </a:ln>
        </p:spPr>
      </p:pic>
      <p:sp>
        <p:nvSpPr>
          <p:cNvPr id="120" name="Google Shape;120;p18"/>
          <p:cNvSpPr txBox="1"/>
          <p:nvPr>
            <p:ph idx="1" type="body"/>
          </p:nvPr>
        </p:nvSpPr>
        <p:spPr>
          <a:xfrm>
            <a:off x="430575" y="3553150"/>
            <a:ext cx="7503600" cy="746700"/>
          </a:xfrm>
          <a:prstGeom prst="rect">
            <a:avLst/>
          </a:prstGeom>
        </p:spPr>
        <p:txBody>
          <a:bodyPr anchorCtr="0" anchor="t" bIns="45700" lIns="91425" spcFirstLastPara="1" rIns="91425" wrap="square" tIns="45700">
            <a:normAutofit/>
          </a:bodyPr>
          <a:lstStyle/>
          <a:p>
            <a:pPr indent="-323913" lvl="0" marL="457200" rtl="0" algn="l">
              <a:lnSpc>
                <a:spcPct val="150000"/>
              </a:lnSpc>
              <a:spcBef>
                <a:spcPts val="360"/>
              </a:spcBef>
              <a:spcAft>
                <a:spcPts val="0"/>
              </a:spcAft>
              <a:buSzPts val="1501"/>
              <a:buChar char="•"/>
            </a:pPr>
            <a:r>
              <a:rPr b="1" lang="en-US" sz="1501"/>
              <a:t>Financial Tweets</a:t>
            </a:r>
            <a:r>
              <a:rPr lang="en-US" sz="1501"/>
              <a:t>: A basket of tweets from each recommended financial account</a:t>
            </a:r>
            <a:endParaRPr sz="1501"/>
          </a:p>
          <a:p>
            <a:pPr indent="0" lvl="0" marL="457200" rtl="0" algn="l">
              <a:lnSpc>
                <a:spcPct val="150000"/>
              </a:lnSpc>
              <a:spcBef>
                <a:spcPts val="360"/>
              </a:spcBef>
              <a:spcAft>
                <a:spcPts val="0"/>
              </a:spcAft>
              <a:buNone/>
            </a:pPr>
            <a:r>
              <a:t/>
            </a:r>
            <a:endParaRPr sz="1500"/>
          </a:p>
        </p:txBody>
      </p:sp>
      <p:pic>
        <p:nvPicPr>
          <p:cNvPr id="121" name="Google Shape;121;p18"/>
          <p:cNvPicPr preferRelativeResize="0"/>
          <p:nvPr/>
        </p:nvPicPr>
        <p:blipFill>
          <a:blip r:embed="rId5">
            <a:alphaModFix/>
          </a:blip>
          <a:stretch>
            <a:fillRect/>
          </a:stretch>
        </p:blipFill>
        <p:spPr>
          <a:xfrm>
            <a:off x="988225" y="3897475"/>
            <a:ext cx="3029202" cy="1855375"/>
          </a:xfrm>
          <a:prstGeom prst="rect">
            <a:avLst/>
          </a:prstGeom>
          <a:noFill/>
          <a:ln>
            <a:noFill/>
          </a:ln>
        </p:spPr>
      </p:pic>
      <p:pic>
        <p:nvPicPr>
          <p:cNvPr id="122" name="Google Shape;122;p18"/>
          <p:cNvPicPr preferRelativeResize="0"/>
          <p:nvPr/>
        </p:nvPicPr>
        <p:blipFill>
          <a:blip r:embed="rId6">
            <a:alphaModFix/>
          </a:blip>
          <a:stretch>
            <a:fillRect/>
          </a:stretch>
        </p:blipFill>
        <p:spPr>
          <a:xfrm>
            <a:off x="4393900" y="4045100"/>
            <a:ext cx="1530125" cy="1437156"/>
          </a:xfrm>
          <a:prstGeom prst="rect">
            <a:avLst/>
          </a:prstGeom>
          <a:noFill/>
          <a:ln>
            <a:noFill/>
          </a:ln>
        </p:spPr>
      </p:pic>
      <p:pic>
        <p:nvPicPr>
          <p:cNvPr id="123" name="Google Shape;123;p18"/>
          <p:cNvPicPr preferRelativeResize="0"/>
          <p:nvPr/>
        </p:nvPicPr>
        <p:blipFill>
          <a:blip r:embed="rId7">
            <a:alphaModFix/>
          </a:blip>
          <a:stretch>
            <a:fillRect/>
          </a:stretch>
        </p:blipFill>
        <p:spPr>
          <a:xfrm>
            <a:off x="6300500" y="3897475"/>
            <a:ext cx="1605336" cy="1855374"/>
          </a:xfrm>
          <a:prstGeom prst="rect">
            <a:avLst/>
          </a:prstGeom>
          <a:noFill/>
          <a:ln>
            <a:noFill/>
          </a:ln>
        </p:spPr>
      </p:pic>
      <p:sp>
        <p:nvSpPr>
          <p:cNvPr id="124" name="Google Shape;124;p18"/>
          <p:cNvSpPr txBox="1"/>
          <p:nvPr/>
        </p:nvSpPr>
        <p:spPr>
          <a:xfrm>
            <a:off x="2346375" y="3259650"/>
            <a:ext cx="94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S&amp;P 500</a:t>
            </a:r>
            <a:endParaRPr sz="1000"/>
          </a:p>
        </p:txBody>
      </p:sp>
      <p:sp>
        <p:nvSpPr>
          <p:cNvPr id="125" name="Google Shape;125;p18"/>
          <p:cNvSpPr txBox="1"/>
          <p:nvPr/>
        </p:nvSpPr>
        <p:spPr>
          <a:xfrm>
            <a:off x="6300500" y="3259650"/>
            <a:ext cx="94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NYSE</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Workflow</a:t>
            </a:r>
            <a:endParaRPr/>
          </a:p>
        </p:txBody>
      </p:sp>
      <p:sp>
        <p:nvSpPr>
          <p:cNvPr id="132" name="Google Shape;132;p19"/>
          <p:cNvSpPr/>
          <p:nvPr/>
        </p:nvSpPr>
        <p:spPr>
          <a:xfrm>
            <a:off x="2110525" y="2073625"/>
            <a:ext cx="1242300" cy="7143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Twitter Text</a:t>
            </a:r>
            <a:endParaRPr sz="1600"/>
          </a:p>
        </p:txBody>
      </p:sp>
      <p:sp>
        <p:nvSpPr>
          <p:cNvPr id="133" name="Google Shape;133;p19"/>
          <p:cNvSpPr/>
          <p:nvPr/>
        </p:nvSpPr>
        <p:spPr>
          <a:xfrm>
            <a:off x="4012625" y="2819225"/>
            <a:ext cx="1628100" cy="4395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Pre-Processing</a:t>
            </a:r>
            <a:endParaRPr sz="1600"/>
          </a:p>
        </p:txBody>
      </p:sp>
      <p:cxnSp>
        <p:nvCxnSpPr>
          <p:cNvPr id="134" name="Google Shape;134;p19"/>
          <p:cNvCxnSpPr>
            <a:stCxn id="132" idx="3"/>
            <a:endCxn id="133" idx="1"/>
          </p:cNvCxnSpPr>
          <p:nvPr/>
        </p:nvCxnSpPr>
        <p:spPr>
          <a:xfrm>
            <a:off x="3352825" y="2430775"/>
            <a:ext cx="659700" cy="608100"/>
          </a:xfrm>
          <a:prstGeom prst="straightConnector1">
            <a:avLst/>
          </a:prstGeom>
          <a:noFill/>
          <a:ln cap="flat" cmpd="sng" w="9525">
            <a:solidFill>
              <a:schemeClr val="dk2"/>
            </a:solidFill>
            <a:prstDash val="solid"/>
            <a:round/>
            <a:headEnd len="med" w="med" type="none"/>
            <a:tailEnd len="med" w="med" type="triangle"/>
          </a:ln>
        </p:spPr>
      </p:cxnSp>
      <p:sp>
        <p:nvSpPr>
          <p:cNvPr id="135" name="Google Shape;135;p19"/>
          <p:cNvSpPr/>
          <p:nvPr/>
        </p:nvSpPr>
        <p:spPr>
          <a:xfrm>
            <a:off x="242050" y="2797450"/>
            <a:ext cx="1177500" cy="7143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Data Gathering</a:t>
            </a:r>
            <a:endParaRPr sz="1600"/>
          </a:p>
        </p:txBody>
      </p:sp>
      <p:sp>
        <p:nvSpPr>
          <p:cNvPr id="136" name="Google Shape;136;p19"/>
          <p:cNvSpPr/>
          <p:nvPr/>
        </p:nvSpPr>
        <p:spPr>
          <a:xfrm>
            <a:off x="2110525" y="3456950"/>
            <a:ext cx="1306500" cy="6498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S&amp;P 500</a:t>
            </a:r>
            <a:r>
              <a:rPr lang="en-US" sz="1600"/>
              <a:t> &amp; NYSE</a:t>
            </a:r>
            <a:endParaRPr sz="1600"/>
          </a:p>
        </p:txBody>
      </p:sp>
      <p:sp>
        <p:nvSpPr>
          <p:cNvPr id="137" name="Google Shape;137;p19"/>
          <p:cNvSpPr txBox="1"/>
          <p:nvPr/>
        </p:nvSpPr>
        <p:spPr>
          <a:xfrm>
            <a:off x="3664763" y="1360225"/>
            <a:ext cx="2355000" cy="1369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US" sz="1100"/>
              <a:t>Cleaning: make text lowercase and </a:t>
            </a:r>
            <a:r>
              <a:rPr lang="en-US" sz="1100"/>
              <a:t>remove stop words, hyperlinks, email, numbers, extra space, and </a:t>
            </a:r>
            <a:r>
              <a:rPr lang="en-US" sz="1100">
                <a:solidFill>
                  <a:schemeClr val="dk1"/>
                </a:solidFill>
              </a:rPr>
              <a:t>punctuation</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Tokenizing</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Lemmatization &amp; Stemming</a:t>
            </a:r>
            <a:endParaRPr sz="1100">
              <a:solidFill>
                <a:schemeClr val="dk1"/>
              </a:solidFill>
            </a:endParaRPr>
          </a:p>
        </p:txBody>
      </p:sp>
      <p:sp>
        <p:nvSpPr>
          <p:cNvPr id="138" name="Google Shape;138;p19"/>
          <p:cNvSpPr txBox="1"/>
          <p:nvPr/>
        </p:nvSpPr>
        <p:spPr>
          <a:xfrm>
            <a:off x="3674400" y="3456950"/>
            <a:ext cx="2355000" cy="1100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US" sz="1100"/>
              <a:t>Weekly</a:t>
            </a:r>
            <a:r>
              <a:rPr lang="en-US" sz="1100"/>
              <a:t> stock price </a:t>
            </a:r>
            <a:endParaRPr sz="1100"/>
          </a:p>
          <a:p>
            <a:pPr indent="-298450" lvl="0" marL="457200" rtl="0" algn="l">
              <a:spcBef>
                <a:spcPts val="0"/>
              </a:spcBef>
              <a:spcAft>
                <a:spcPts val="0"/>
              </a:spcAft>
              <a:buSzPts val="1100"/>
              <a:buChar char="●"/>
            </a:pPr>
            <a:r>
              <a:rPr lang="en-US" sz="1100"/>
              <a:t>mean diff &amp; last day diff:</a:t>
            </a:r>
            <a:br>
              <a:rPr lang="en-US" sz="1100"/>
            </a:br>
            <a:r>
              <a:rPr lang="en-US" sz="1550">
                <a:solidFill>
                  <a:srgbClr val="333333"/>
                </a:solidFill>
                <a:highlight>
                  <a:srgbClr val="FFFFFF"/>
                </a:highlight>
                <a:latin typeface="Helvetica Neue"/>
                <a:ea typeface="Helvetica Neue"/>
                <a:cs typeface="Helvetica Neue"/>
                <a:sym typeface="Helvetica Neue"/>
              </a:rPr>
              <a:t>𝜇_</a:t>
            </a:r>
            <a:r>
              <a:rPr lang="en-US" sz="1200">
                <a:solidFill>
                  <a:srgbClr val="333333"/>
                </a:solidFill>
                <a:highlight>
                  <a:srgbClr val="FFFFFF"/>
                </a:highlight>
                <a:latin typeface="Helvetica Neue"/>
                <a:ea typeface="Helvetica Neue"/>
                <a:cs typeface="Helvetica Neue"/>
                <a:sym typeface="Helvetica Neue"/>
              </a:rPr>
              <a:t>𝑐𝑢𝑟𝑟𝑒𝑛𝑡 </a:t>
            </a:r>
            <a:r>
              <a:rPr lang="en-US" sz="1550">
                <a:solidFill>
                  <a:srgbClr val="333333"/>
                </a:solidFill>
                <a:highlight>
                  <a:srgbClr val="FFFFFF"/>
                </a:highlight>
              </a:rPr>
              <a:t> - </a:t>
            </a:r>
            <a:r>
              <a:rPr lang="en-US" sz="1550">
                <a:solidFill>
                  <a:srgbClr val="333333"/>
                </a:solidFill>
                <a:highlight>
                  <a:srgbClr val="FFFFFF"/>
                </a:highlight>
                <a:latin typeface="Helvetica Neue"/>
                <a:ea typeface="Helvetica Neue"/>
                <a:cs typeface="Helvetica Neue"/>
                <a:sym typeface="Helvetica Neue"/>
              </a:rPr>
              <a:t>𝜇_</a:t>
            </a:r>
            <a:r>
              <a:rPr lang="en-US" sz="1200">
                <a:solidFill>
                  <a:srgbClr val="333333"/>
                </a:solidFill>
                <a:highlight>
                  <a:srgbClr val="FFFFFF"/>
                </a:highlight>
                <a:latin typeface="Helvetica Neue"/>
                <a:ea typeface="Helvetica Neue"/>
                <a:cs typeface="Helvetica Neue"/>
                <a:sym typeface="Helvetica Neue"/>
              </a:rPr>
              <a:t>𝑝𝑟𝑒𝑣𝑖𝑜𝑢𝑠</a:t>
            </a:r>
            <a:endParaRPr sz="1200">
              <a:solidFill>
                <a:srgbClr val="333333"/>
              </a:solidFill>
              <a:highlight>
                <a:srgbClr val="FFFFFF"/>
              </a:highlight>
              <a:latin typeface="Helvetica Neue"/>
              <a:ea typeface="Helvetica Neue"/>
              <a:cs typeface="Helvetica Neue"/>
              <a:sym typeface="Helvetica Neue"/>
            </a:endParaRPr>
          </a:p>
          <a:p>
            <a:pPr indent="-298450" lvl="0" marL="457200" rtl="0" algn="l">
              <a:spcBef>
                <a:spcPts val="0"/>
              </a:spcBef>
              <a:spcAft>
                <a:spcPts val="0"/>
              </a:spcAft>
              <a:buSzPts val="1100"/>
              <a:buChar char="●"/>
            </a:pPr>
            <a:r>
              <a:rPr lang="en-US" sz="1100"/>
              <a:t>&gt; 0: RISE / Up</a:t>
            </a:r>
            <a:endParaRPr sz="1100"/>
          </a:p>
          <a:p>
            <a:pPr indent="-298450" lvl="0" marL="457200" rtl="0" algn="l">
              <a:spcBef>
                <a:spcPts val="0"/>
              </a:spcBef>
              <a:spcAft>
                <a:spcPts val="0"/>
              </a:spcAft>
              <a:buSzPts val="1100"/>
              <a:buChar char="●"/>
            </a:pPr>
            <a:r>
              <a:rPr lang="en-US" sz="1100"/>
              <a:t>&lt; 0: FALL / Down</a:t>
            </a:r>
            <a:endParaRPr sz="1100"/>
          </a:p>
        </p:txBody>
      </p:sp>
      <p:sp>
        <p:nvSpPr>
          <p:cNvPr id="139" name="Google Shape;139;p19"/>
          <p:cNvSpPr/>
          <p:nvPr/>
        </p:nvSpPr>
        <p:spPr>
          <a:xfrm>
            <a:off x="6331700" y="2846213"/>
            <a:ext cx="648300" cy="3855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EDA</a:t>
            </a:r>
            <a:endParaRPr sz="1600"/>
          </a:p>
        </p:txBody>
      </p:sp>
      <p:sp>
        <p:nvSpPr>
          <p:cNvPr id="140" name="Google Shape;140;p19"/>
          <p:cNvSpPr/>
          <p:nvPr/>
        </p:nvSpPr>
        <p:spPr>
          <a:xfrm>
            <a:off x="7593350" y="2645825"/>
            <a:ext cx="1306500" cy="7863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Modeling &amp; Evaluation</a:t>
            </a:r>
            <a:endParaRPr sz="1600"/>
          </a:p>
        </p:txBody>
      </p:sp>
      <p:cxnSp>
        <p:nvCxnSpPr>
          <p:cNvPr id="141" name="Google Shape;141;p19"/>
          <p:cNvCxnSpPr>
            <a:stCxn id="135" idx="3"/>
            <a:endCxn id="136" idx="1"/>
          </p:cNvCxnSpPr>
          <p:nvPr/>
        </p:nvCxnSpPr>
        <p:spPr>
          <a:xfrm>
            <a:off x="1419550" y="3154600"/>
            <a:ext cx="690900" cy="627300"/>
          </a:xfrm>
          <a:prstGeom prst="curvedConnector3">
            <a:avLst>
              <a:gd fmla="val 50005" name="adj1"/>
            </a:avLst>
          </a:prstGeom>
          <a:noFill/>
          <a:ln cap="flat" cmpd="sng" w="9525">
            <a:solidFill>
              <a:schemeClr val="dk2"/>
            </a:solidFill>
            <a:prstDash val="solid"/>
            <a:round/>
            <a:headEnd len="med" w="med" type="none"/>
            <a:tailEnd len="med" w="med" type="none"/>
          </a:ln>
        </p:spPr>
      </p:cxnSp>
      <p:cxnSp>
        <p:nvCxnSpPr>
          <p:cNvPr id="142" name="Google Shape;142;p19"/>
          <p:cNvCxnSpPr>
            <a:stCxn id="135" idx="3"/>
            <a:endCxn id="132" idx="1"/>
          </p:cNvCxnSpPr>
          <p:nvPr/>
        </p:nvCxnSpPr>
        <p:spPr>
          <a:xfrm flipH="1" rot="10800000">
            <a:off x="1419550" y="2430700"/>
            <a:ext cx="690900" cy="723900"/>
          </a:xfrm>
          <a:prstGeom prst="curvedConnector3">
            <a:avLst>
              <a:gd fmla="val 50005" name="adj1"/>
            </a:avLst>
          </a:prstGeom>
          <a:noFill/>
          <a:ln cap="flat" cmpd="sng" w="9525">
            <a:solidFill>
              <a:schemeClr val="dk2"/>
            </a:solidFill>
            <a:prstDash val="solid"/>
            <a:round/>
            <a:headEnd len="med" w="med" type="none"/>
            <a:tailEnd len="med" w="med" type="none"/>
          </a:ln>
        </p:spPr>
      </p:cxnSp>
      <p:cxnSp>
        <p:nvCxnSpPr>
          <p:cNvPr id="143" name="Google Shape;143;p19"/>
          <p:cNvCxnSpPr>
            <a:stCxn id="136" idx="3"/>
            <a:endCxn id="133" idx="1"/>
          </p:cNvCxnSpPr>
          <p:nvPr/>
        </p:nvCxnSpPr>
        <p:spPr>
          <a:xfrm flipH="1" rot="10800000">
            <a:off x="3417025" y="3039050"/>
            <a:ext cx="595500" cy="74280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19"/>
          <p:cNvCxnSpPr>
            <a:stCxn id="133" idx="3"/>
            <a:endCxn id="139" idx="1"/>
          </p:cNvCxnSpPr>
          <p:nvPr/>
        </p:nvCxnSpPr>
        <p:spPr>
          <a:xfrm>
            <a:off x="5640725" y="3038975"/>
            <a:ext cx="690900" cy="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19"/>
          <p:cNvCxnSpPr>
            <a:stCxn id="139" idx="3"/>
            <a:endCxn id="140" idx="1"/>
          </p:cNvCxnSpPr>
          <p:nvPr/>
        </p:nvCxnSpPr>
        <p:spPr>
          <a:xfrm>
            <a:off x="6980000" y="3038963"/>
            <a:ext cx="613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EDA - Tweets </a:t>
            </a:r>
            <a:r>
              <a:rPr lang="en-US"/>
              <a:t>Word Cloud</a:t>
            </a:r>
            <a:endParaRPr/>
          </a:p>
        </p:txBody>
      </p:sp>
      <p:pic>
        <p:nvPicPr>
          <p:cNvPr id="152" name="Google Shape;152;p20"/>
          <p:cNvPicPr preferRelativeResize="0"/>
          <p:nvPr/>
        </p:nvPicPr>
        <p:blipFill rotWithShape="1">
          <a:blip r:embed="rId3">
            <a:alphaModFix/>
          </a:blip>
          <a:srcRect b="22540" l="0" r="0" t="22535"/>
          <a:stretch/>
        </p:blipFill>
        <p:spPr>
          <a:xfrm>
            <a:off x="748725" y="1373400"/>
            <a:ext cx="7329076" cy="4025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EDA - Rise/Fall Labels Distribution</a:t>
            </a:r>
            <a:endParaRPr/>
          </a:p>
        </p:txBody>
      </p:sp>
      <p:pic>
        <p:nvPicPr>
          <p:cNvPr id="159" name="Google Shape;159;p21"/>
          <p:cNvPicPr preferRelativeResize="0"/>
          <p:nvPr/>
        </p:nvPicPr>
        <p:blipFill>
          <a:blip r:embed="rId3">
            <a:alphaModFix/>
          </a:blip>
          <a:stretch>
            <a:fillRect/>
          </a:stretch>
        </p:blipFill>
        <p:spPr>
          <a:xfrm>
            <a:off x="1019375" y="1002275"/>
            <a:ext cx="3243525" cy="2431244"/>
          </a:xfrm>
          <a:prstGeom prst="rect">
            <a:avLst/>
          </a:prstGeom>
          <a:noFill/>
          <a:ln>
            <a:noFill/>
          </a:ln>
        </p:spPr>
      </p:pic>
      <p:pic>
        <p:nvPicPr>
          <p:cNvPr id="160" name="Google Shape;160;p21"/>
          <p:cNvPicPr preferRelativeResize="0"/>
          <p:nvPr/>
        </p:nvPicPr>
        <p:blipFill>
          <a:blip r:embed="rId4">
            <a:alphaModFix/>
          </a:blip>
          <a:stretch>
            <a:fillRect/>
          </a:stretch>
        </p:blipFill>
        <p:spPr>
          <a:xfrm>
            <a:off x="4806225" y="1002276"/>
            <a:ext cx="3243525" cy="2431250"/>
          </a:xfrm>
          <a:prstGeom prst="rect">
            <a:avLst/>
          </a:prstGeom>
          <a:noFill/>
          <a:ln>
            <a:noFill/>
          </a:ln>
        </p:spPr>
      </p:pic>
      <p:pic>
        <p:nvPicPr>
          <p:cNvPr id="161" name="Google Shape;161;p21"/>
          <p:cNvPicPr preferRelativeResize="0"/>
          <p:nvPr/>
        </p:nvPicPr>
        <p:blipFill rotWithShape="1">
          <a:blip r:embed="rId5">
            <a:alphaModFix/>
          </a:blip>
          <a:srcRect b="5553" l="0" r="0" t="0"/>
          <a:stretch/>
        </p:blipFill>
        <p:spPr>
          <a:xfrm>
            <a:off x="4806225" y="3429000"/>
            <a:ext cx="3243525" cy="2296325"/>
          </a:xfrm>
          <a:prstGeom prst="rect">
            <a:avLst/>
          </a:prstGeom>
          <a:noFill/>
          <a:ln>
            <a:noFill/>
          </a:ln>
        </p:spPr>
      </p:pic>
      <p:pic>
        <p:nvPicPr>
          <p:cNvPr id="162" name="Google Shape;162;p21"/>
          <p:cNvPicPr preferRelativeResize="0"/>
          <p:nvPr/>
        </p:nvPicPr>
        <p:blipFill rotWithShape="1">
          <a:blip r:embed="rId6">
            <a:alphaModFix/>
          </a:blip>
          <a:srcRect b="6716" l="0" r="0" t="0"/>
          <a:stretch/>
        </p:blipFill>
        <p:spPr>
          <a:xfrm>
            <a:off x="1019375" y="3433525"/>
            <a:ext cx="3243525" cy="2123925"/>
          </a:xfrm>
          <a:prstGeom prst="rect">
            <a:avLst/>
          </a:prstGeom>
          <a:noFill/>
          <a:ln>
            <a:noFill/>
          </a:ln>
        </p:spPr>
      </p:pic>
      <p:sp>
        <p:nvSpPr>
          <p:cNvPr id="163" name="Google Shape;163;p21"/>
          <p:cNvSpPr txBox="1"/>
          <p:nvPr/>
        </p:nvSpPr>
        <p:spPr>
          <a:xfrm>
            <a:off x="2296025" y="5631025"/>
            <a:ext cx="1162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nyse_last_label</a:t>
            </a:r>
            <a:endParaRPr sz="900"/>
          </a:p>
        </p:txBody>
      </p:sp>
      <p:sp>
        <p:nvSpPr>
          <p:cNvPr id="164" name="Google Shape;164;p21"/>
          <p:cNvSpPr txBox="1"/>
          <p:nvPr/>
        </p:nvSpPr>
        <p:spPr>
          <a:xfrm>
            <a:off x="5936300" y="5631025"/>
            <a:ext cx="1162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nyse_mean_ label</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Pipeline</a:t>
            </a:r>
            <a:endParaRPr/>
          </a:p>
        </p:txBody>
      </p:sp>
      <p:sp>
        <p:nvSpPr>
          <p:cNvPr id="171" name="Google Shape;171;p22"/>
          <p:cNvSpPr/>
          <p:nvPr/>
        </p:nvSpPr>
        <p:spPr>
          <a:xfrm>
            <a:off x="3472775" y="1466863"/>
            <a:ext cx="1731300" cy="5424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600"/>
              <a:t>Pre-Processing</a:t>
            </a:r>
            <a:endParaRPr b="1" sz="1600"/>
          </a:p>
        </p:txBody>
      </p:sp>
      <p:cxnSp>
        <p:nvCxnSpPr>
          <p:cNvPr id="172" name="Google Shape;172;p22"/>
          <p:cNvCxnSpPr>
            <a:stCxn id="171" idx="2"/>
            <a:endCxn id="173" idx="0"/>
          </p:cNvCxnSpPr>
          <p:nvPr/>
        </p:nvCxnSpPr>
        <p:spPr>
          <a:xfrm>
            <a:off x="4338425" y="2009263"/>
            <a:ext cx="0" cy="663300"/>
          </a:xfrm>
          <a:prstGeom prst="straightConnector1">
            <a:avLst/>
          </a:prstGeom>
          <a:noFill/>
          <a:ln cap="flat" cmpd="sng" w="9525">
            <a:solidFill>
              <a:schemeClr val="dk2"/>
            </a:solidFill>
            <a:prstDash val="solid"/>
            <a:round/>
            <a:headEnd len="med" w="med" type="none"/>
            <a:tailEnd len="med" w="med" type="triangle"/>
          </a:ln>
        </p:spPr>
      </p:cxnSp>
      <p:sp>
        <p:nvSpPr>
          <p:cNvPr id="173" name="Google Shape;173;p22"/>
          <p:cNvSpPr/>
          <p:nvPr/>
        </p:nvSpPr>
        <p:spPr>
          <a:xfrm>
            <a:off x="3688175" y="2672488"/>
            <a:ext cx="1300500" cy="4395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600"/>
              <a:t>Tokenizing</a:t>
            </a:r>
            <a:endParaRPr b="1" sz="1600"/>
          </a:p>
        </p:txBody>
      </p:sp>
      <p:cxnSp>
        <p:nvCxnSpPr>
          <p:cNvPr id="174" name="Google Shape;174;p22"/>
          <p:cNvCxnSpPr>
            <a:stCxn id="173" idx="2"/>
            <a:endCxn id="175" idx="0"/>
          </p:cNvCxnSpPr>
          <p:nvPr/>
        </p:nvCxnSpPr>
        <p:spPr>
          <a:xfrm>
            <a:off x="4338425" y="3111988"/>
            <a:ext cx="0" cy="729600"/>
          </a:xfrm>
          <a:prstGeom prst="straightConnector1">
            <a:avLst/>
          </a:prstGeom>
          <a:noFill/>
          <a:ln cap="flat" cmpd="sng" w="9525">
            <a:solidFill>
              <a:schemeClr val="dk2"/>
            </a:solidFill>
            <a:prstDash val="solid"/>
            <a:round/>
            <a:headEnd len="med" w="med" type="none"/>
            <a:tailEnd len="med" w="med" type="triangle"/>
          </a:ln>
        </p:spPr>
      </p:cxnSp>
      <p:cxnSp>
        <p:nvCxnSpPr>
          <p:cNvPr id="176" name="Google Shape;176;p22"/>
          <p:cNvCxnSpPr>
            <a:stCxn id="173" idx="3"/>
            <a:endCxn id="177" idx="1"/>
          </p:cNvCxnSpPr>
          <p:nvPr/>
        </p:nvCxnSpPr>
        <p:spPr>
          <a:xfrm>
            <a:off x="4988675" y="2892238"/>
            <a:ext cx="698400" cy="636900"/>
          </a:xfrm>
          <a:prstGeom prst="curvedConnector3">
            <a:avLst>
              <a:gd fmla="val 49991" name="adj1"/>
            </a:avLst>
          </a:prstGeom>
          <a:noFill/>
          <a:ln cap="flat" cmpd="sng" w="9525">
            <a:solidFill>
              <a:schemeClr val="dk2"/>
            </a:solidFill>
            <a:prstDash val="solid"/>
            <a:round/>
            <a:headEnd len="med" w="med" type="none"/>
            <a:tailEnd len="med" w="med" type="none"/>
          </a:ln>
        </p:spPr>
      </p:cxnSp>
      <p:cxnSp>
        <p:nvCxnSpPr>
          <p:cNvPr id="178" name="Google Shape;178;p22"/>
          <p:cNvCxnSpPr>
            <a:stCxn id="173" idx="3"/>
            <a:endCxn id="179" idx="1"/>
          </p:cNvCxnSpPr>
          <p:nvPr/>
        </p:nvCxnSpPr>
        <p:spPr>
          <a:xfrm flipH="1" rot="10800000">
            <a:off x="4988675" y="2255338"/>
            <a:ext cx="698400" cy="636900"/>
          </a:xfrm>
          <a:prstGeom prst="curvedConnector3">
            <a:avLst>
              <a:gd fmla="val 49991" name="adj1"/>
            </a:avLst>
          </a:prstGeom>
          <a:noFill/>
          <a:ln cap="flat" cmpd="sng" w="9525">
            <a:solidFill>
              <a:schemeClr val="dk2"/>
            </a:solidFill>
            <a:prstDash val="solid"/>
            <a:round/>
            <a:headEnd len="med" w="med" type="none"/>
            <a:tailEnd len="med" w="med" type="none"/>
          </a:ln>
        </p:spPr>
      </p:cxnSp>
      <p:cxnSp>
        <p:nvCxnSpPr>
          <p:cNvPr id="180" name="Google Shape;180;p22"/>
          <p:cNvCxnSpPr>
            <a:stCxn id="173" idx="3"/>
            <a:endCxn id="181" idx="1"/>
          </p:cNvCxnSpPr>
          <p:nvPr/>
        </p:nvCxnSpPr>
        <p:spPr>
          <a:xfrm>
            <a:off x="4988675" y="2892238"/>
            <a:ext cx="698400" cy="600"/>
          </a:xfrm>
          <a:prstGeom prst="curvedConnector3">
            <a:avLst>
              <a:gd fmla="val 49991" name="adj1"/>
            </a:avLst>
          </a:prstGeom>
          <a:noFill/>
          <a:ln cap="flat" cmpd="sng" w="9525">
            <a:solidFill>
              <a:schemeClr val="dk2"/>
            </a:solidFill>
            <a:prstDash val="solid"/>
            <a:round/>
            <a:headEnd len="med" w="med" type="none"/>
            <a:tailEnd len="med" w="med" type="none"/>
          </a:ln>
        </p:spPr>
      </p:cxnSp>
      <p:sp>
        <p:nvSpPr>
          <p:cNvPr id="179" name="Google Shape;179;p22"/>
          <p:cNvSpPr/>
          <p:nvPr/>
        </p:nvSpPr>
        <p:spPr>
          <a:xfrm>
            <a:off x="5686950" y="1984125"/>
            <a:ext cx="2335800" cy="5424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CountVectorizer</a:t>
            </a:r>
            <a:endParaRPr b="1" sz="1600"/>
          </a:p>
        </p:txBody>
      </p:sp>
      <p:sp>
        <p:nvSpPr>
          <p:cNvPr id="181" name="Google Shape;181;p22"/>
          <p:cNvSpPr/>
          <p:nvPr/>
        </p:nvSpPr>
        <p:spPr>
          <a:xfrm>
            <a:off x="5686950" y="2621050"/>
            <a:ext cx="2335800" cy="5424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N-gram CountVectorizer (1:4)</a:t>
            </a:r>
            <a:endParaRPr b="1" sz="1600"/>
          </a:p>
        </p:txBody>
      </p:sp>
      <p:sp>
        <p:nvSpPr>
          <p:cNvPr id="177" name="Google Shape;177;p22"/>
          <p:cNvSpPr/>
          <p:nvPr/>
        </p:nvSpPr>
        <p:spPr>
          <a:xfrm>
            <a:off x="5686950" y="3257975"/>
            <a:ext cx="2335800" cy="5424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TF-IDF with N-gram (1:4)</a:t>
            </a:r>
            <a:endParaRPr b="1" sz="1600"/>
          </a:p>
        </p:txBody>
      </p:sp>
      <p:sp>
        <p:nvSpPr>
          <p:cNvPr id="175" name="Google Shape;175;p22"/>
          <p:cNvSpPr/>
          <p:nvPr/>
        </p:nvSpPr>
        <p:spPr>
          <a:xfrm>
            <a:off x="3722225" y="3841600"/>
            <a:ext cx="1232400" cy="4395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Model</a:t>
            </a:r>
            <a:endParaRPr b="1" sz="1600"/>
          </a:p>
        </p:txBody>
      </p:sp>
      <p:cxnSp>
        <p:nvCxnSpPr>
          <p:cNvPr id="182" name="Google Shape;182;p22"/>
          <p:cNvCxnSpPr>
            <a:stCxn id="175" idx="2"/>
            <a:endCxn id="183" idx="0"/>
          </p:cNvCxnSpPr>
          <p:nvPr/>
        </p:nvCxnSpPr>
        <p:spPr>
          <a:xfrm>
            <a:off x="4338425" y="4281100"/>
            <a:ext cx="0" cy="729600"/>
          </a:xfrm>
          <a:prstGeom prst="straightConnector1">
            <a:avLst/>
          </a:prstGeom>
          <a:noFill/>
          <a:ln cap="flat" cmpd="sng" w="9525">
            <a:solidFill>
              <a:schemeClr val="dk2"/>
            </a:solidFill>
            <a:prstDash val="solid"/>
            <a:round/>
            <a:headEnd len="med" w="med" type="none"/>
            <a:tailEnd len="med" w="med" type="triangle"/>
          </a:ln>
        </p:spPr>
      </p:cxnSp>
      <p:sp>
        <p:nvSpPr>
          <p:cNvPr id="183" name="Google Shape;183;p22"/>
          <p:cNvSpPr/>
          <p:nvPr/>
        </p:nvSpPr>
        <p:spPr>
          <a:xfrm>
            <a:off x="3656525" y="5010700"/>
            <a:ext cx="1363800" cy="4395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Evaluation</a:t>
            </a:r>
            <a:endParaRPr b="1" sz="1600"/>
          </a:p>
        </p:txBody>
      </p:sp>
      <p:cxnSp>
        <p:nvCxnSpPr>
          <p:cNvPr id="184" name="Google Shape;184;p22"/>
          <p:cNvCxnSpPr>
            <a:stCxn id="185" idx="3"/>
            <a:endCxn id="171" idx="1"/>
          </p:cNvCxnSpPr>
          <p:nvPr/>
        </p:nvCxnSpPr>
        <p:spPr>
          <a:xfrm flipH="1" rot="10800000">
            <a:off x="3072450" y="1738125"/>
            <a:ext cx="400200" cy="349800"/>
          </a:xfrm>
          <a:prstGeom prst="curvedConnector3">
            <a:avLst>
              <a:gd fmla="val 50016" name="adj1"/>
            </a:avLst>
          </a:prstGeom>
          <a:noFill/>
          <a:ln cap="flat" cmpd="sng" w="9525">
            <a:solidFill>
              <a:schemeClr val="dk2"/>
            </a:solidFill>
            <a:prstDash val="solid"/>
            <a:round/>
            <a:headEnd len="med" w="med" type="none"/>
            <a:tailEnd len="med" w="med" type="none"/>
          </a:ln>
        </p:spPr>
      </p:cxnSp>
      <p:sp>
        <p:nvSpPr>
          <p:cNvPr id="185" name="Google Shape;185;p22"/>
          <p:cNvSpPr/>
          <p:nvPr/>
        </p:nvSpPr>
        <p:spPr>
          <a:xfrm>
            <a:off x="1118550" y="1816725"/>
            <a:ext cx="1953900" cy="5424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Last Day of the week difference</a:t>
            </a:r>
            <a:endParaRPr b="1" sz="1600"/>
          </a:p>
        </p:txBody>
      </p:sp>
      <p:sp>
        <p:nvSpPr>
          <p:cNvPr id="186" name="Google Shape;186;p22"/>
          <p:cNvSpPr/>
          <p:nvPr/>
        </p:nvSpPr>
        <p:spPr>
          <a:xfrm>
            <a:off x="1118450" y="1117025"/>
            <a:ext cx="1953900" cy="5424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Weekly Average difference</a:t>
            </a:r>
            <a:endParaRPr b="1" sz="1600"/>
          </a:p>
        </p:txBody>
      </p:sp>
      <p:cxnSp>
        <p:nvCxnSpPr>
          <p:cNvPr id="187" name="Google Shape;187;p22"/>
          <p:cNvCxnSpPr>
            <a:stCxn id="186" idx="3"/>
            <a:endCxn id="171" idx="1"/>
          </p:cNvCxnSpPr>
          <p:nvPr/>
        </p:nvCxnSpPr>
        <p:spPr>
          <a:xfrm>
            <a:off x="3072350" y="1388225"/>
            <a:ext cx="400500" cy="349800"/>
          </a:xfrm>
          <a:prstGeom prst="curvedConnector3">
            <a:avLst>
              <a:gd fmla="val 49991" name="adj1"/>
            </a:avLst>
          </a:prstGeom>
          <a:noFill/>
          <a:ln cap="flat" cmpd="sng" w="9525">
            <a:solidFill>
              <a:schemeClr val="dk2"/>
            </a:solidFill>
            <a:prstDash val="solid"/>
            <a:round/>
            <a:headEnd len="med" w="med" type="none"/>
            <a:tailEnd len="med" w="med" type="none"/>
          </a:ln>
        </p:spPr>
      </p:cxnSp>
      <p:cxnSp>
        <p:nvCxnSpPr>
          <p:cNvPr id="188" name="Google Shape;188;p22"/>
          <p:cNvCxnSpPr>
            <a:stCxn id="189" idx="3"/>
            <a:endCxn id="175" idx="1"/>
          </p:cNvCxnSpPr>
          <p:nvPr/>
        </p:nvCxnSpPr>
        <p:spPr>
          <a:xfrm flipH="1" rot="10800000">
            <a:off x="3093225" y="4061400"/>
            <a:ext cx="629100" cy="349800"/>
          </a:xfrm>
          <a:prstGeom prst="curvedConnector3">
            <a:avLst>
              <a:gd fmla="val 49992" name="adj1"/>
            </a:avLst>
          </a:prstGeom>
          <a:noFill/>
          <a:ln cap="flat" cmpd="sng" w="9525">
            <a:solidFill>
              <a:schemeClr val="dk2"/>
            </a:solidFill>
            <a:prstDash val="solid"/>
            <a:round/>
            <a:headEnd len="med" w="med" type="none"/>
            <a:tailEnd len="med" w="med" type="none"/>
          </a:ln>
        </p:spPr>
      </p:cxnSp>
      <p:cxnSp>
        <p:nvCxnSpPr>
          <p:cNvPr id="190" name="Google Shape;190;p22"/>
          <p:cNvCxnSpPr>
            <a:stCxn id="191" idx="3"/>
            <a:endCxn id="175" idx="1"/>
          </p:cNvCxnSpPr>
          <p:nvPr/>
        </p:nvCxnSpPr>
        <p:spPr>
          <a:xfrm>
            <a:off x="3093125" y="3711500"/>
            <a:ext cx="629100" cy="3498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189" name="Google Shape;189;p22"/>
          <p:cNvSpPr/>
          <p:nvPr/>
        </p:nvSpPr>
        <p:spPr>
          <a:xfrm>
            <a:off x="1139325" y="4140000"/>
            <a:ext cx="1953900" cy="5424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Naive Bayes Model</a:t>
            </a:r>
            <a:endParaRPr b="1" sz="1600"/>
          </a:p>
        </p:txBody>
      </p:sp>
      <p:sp>
        <p:nvSpPr>
          <p:cNvPr id="191" name="Google Shape;191;p22"/>
          <p:cNvSpPr/>
          <p:nvPr/>
        </p:nvSpPr>
        <p:spPr>
          <a:xfrm>
            <a:off x="1139225" y="3440300"/>
            <a:ext cx="1953900" cy="542400"/>
          </a:xfrm>
          <a:prstGeom prst="flowChartAlternateProcess">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Logistic Model</a:t>
            </a:r>
            <a:endParaRPr b="1"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3"/>
          <p:cNvPicPr preferRelativeResize="0"/>
          <p:nvPr/>
        </p:nvPicPr>
        <p:blipFill>
          <a:blip r:embed="rId3">
            <a:alphaModFix/>
          </a:blip>
          <a:stretch>
            <a:fillRect/>
          </a:stretch>
        </p:blipFill>
        <p:spPr>
          <a:xfrm>
            <a:off x="109950" y="1297650"/>
            <a:ext cx="8149650" cy="4589876"/>
          </a:xfrm>
          <a:prstGeom prst="rect">
            <a:avLst/>
          </a:prstGeom>
          <a:noFill/>
          <a:ln>
            <a:noFill/>
          </a:ln>
        </p:spPr>
      </p:pic>
      <p:sp>
        <p:nvSpPr>
          <p:cNvPr id="198" name="Google Shape;198;p23"/>
          <p:cNvSpPr txBox="1"/>
          <p:nvPr>
            <p:ph type="title"/>
          </p:nvPr>
        </p:nvSpPr>
        <p:spPr>
          <a:xfrm>
            <a:off x="213474" y="341769"/>
            <a:ext cx="8686500" cy="87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Logistic Model</a:t>
            </a:r>
            <a:endParaRPr/>
          </a:p>
        </p:txBody>
      </p:sp>
      <p:grpSp>
        <p:nvGrpSpPr>
          <p:cNvPr id="199" name="Google Shape;199;p23"/>
          <p:cNvGrpSpPr/>
          <p:nvPr/>
        </p:nvGrpSpPr>
        <p:grpSpPr>
          <a:xfrm>
            <a:off x="5432941" y="3934800"/>
            <a:ext cx="1107937" cy="1109331"/>
            <a:chOff x="4724636" y="3775500"/>
            <a:chExt cx="1133903" cy="1129550"/>
          </a:xfrm>
        </p:grpSpPr>
        <p:sp>
          <p:nvSpPr>
            <p:cNvPr id="200" name="Google Shape;200;p23"/>
            <p:cNvSpPr txBox="1"/>
            <p:nvPr/>
          </p:nvSpPr>
          <p:spPr>
            <a:xfrm>
              <a:off x="4724636" y="4528850"/>
              <a:ext cx="982200" cy="37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54.69%</a:t>
              </a:r>
              <a:endParaRPr sz="1200"/>
            </a:p>
          </p:txBody>
        </p:sp>
        <p:sp>
          <p:nvSpPr>
            <p:cNvPr id="201" name="Google Shape;201;p23"/>
            <p:cNvSpPr txBox="1"/>
            <p:nvPr/>
          </p:nvSpPr>
          <p:spPr>
            <a:xfrm>
              <a:off x="4876339" y="3775500"/>
              <a:ext cx="982200" cy="37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61.25</a:t>
              </a:r>
              <a:r>
                <a:rPr lang="en-US" sz="1200">
                  <a:solidFill>
                    <a:schemeClr val="lt1"/>
                  </a:solidFill>
                </a:rPr>
                <a:t>%</a:t>
              </a:r>
              <a:endParaRPr sz="1200">
                <a:solidFill>
                  <a:schemeClr val="lt1"/>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Georgetown University OA">
      <a:dk1>
        <a:srgbClr val="000000"/>
      </a:dk1>
      <a:lt1>
        <a:srgbClr val="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